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73" r:id="rId13"/>
    <p:sldId id="275" r:id="rId14"/>
    <p:sldId id="288" r:id="rId15"/>
    <p:sldId id="274" r:id="rId16"/>
    <p:sldId id="28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9" r:id="rId26"/>
    <p:sldId id="286" r:id="rId27"/>
    <p:sldId id="295" r:id="rId28"/>
    <p:sldId id="287" r:id="rId29"/>
    <p:sldId id="294" r:id="rId30"/>
    <p:sldId id="298" r:id="rId31"/>
    <p:sldId id="267" r:id="rId32"/>
    <p:sldId id="289" r:id="rId33"/>
    <p:sldId id="297" r:id="rId34"/>
    <p:sldId id="268" r:id="rId35"/>
    <p:sldId id="290" r:id="rId36"/>
    <p:sldId id="270" r:id="rId37"/>
    <p:sldId id="291" r:id="rId38"/>
    <p:sldId id="271" r:id="rId39"/>
    <p:sldId id="292" r:id="rId40"/>
    <p:sldId id="293" r:id="rId4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AB70-C02B-4E4A-B7E3-A2D769388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48C46-7208-4A3C-946D-A8F79FE227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C6E3D-898F-4CBF-9905-7446555CE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610B7A-DF6A-4207-9EC5-AC791F49B0F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CFEC-A06C-4B9F-B7A9-7FE11AD9CE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D95-E2A4-4B19-B5FA-8D77DC7B4A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3753-328D-4CDC-957B-2A74C905A2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1C45-F31B-4185-A45D-36D40AEA38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D54F-E209-46F0-BA1E-AD18682C86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CADB-115E-468C-9D89-6736313458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51EE-6B07-4576-9941-F7ECE21A56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FFEF94-DBD4-4336-AF8B-66B67C4BB93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48A617-2826-413F-B92F-3129B203A17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Polar regions in the Solar System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7239000" cy="1676400"/>
          </a:xfrm>
        </p:spPr>
        <p:txBody>
          <a:bodyPr/>
          <a:lstStyle/>
          <a:p>
            <a:r>
              <a:rPr lang="en-US" i="1"/>
              <a:t>Lecture #</a:t>
            </a:r>
            <a:r>
              <a:rPr lang="en-US" i="1" smtClean="0"/>
              <a:t>2</a:t>
            </a:r>
            <a:endParaRPr lang="en-US" i="1"/>
          </a:p>
          <a:p>
            <a:r>
              <a:rPr lang="en-US"/>
              <a:t>A Tour of the Solar System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590800" y="4876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i="1">
                <a:solidFill>
                  <a:schemeClr val="folHlink"/>
                </a:solidFill>
              </a:rPr>
              <a:t>By Emmanuel Marcq, LATMOS/UVSQ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r>
              <a:rPr lang="en-US" dirty="0"/>
              <a:t>The Moon’s polar regions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20574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Very low inclination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“Peaks of eternal light” and “craters of eternal shadow”, esp. near Southern pole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Possibility of water ice bound to rocks at high latitudes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Polar regions most convenient places for future settlements ?</a:t>
            </a:r>
          </a:p>
        </p:txBody>
      </p:sp>
      <p:pic>
        <p:nvPicPr>
          <p:cNvPr id="124933" name="Picture 5" descr="File:Moon PIA00001 mod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114800"/>
            <a:ext cx="2438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4935" name="Picture 7" descr="Water_Detected_at_High_Latitudes_on_the_M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3048000" y="63246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>
                <a:latin typeface="+mj-lt"/>
              </a:rPr>
              <a:t>South Pole </a:t>
            </a:r>
            <a:r>
              <a:rPr lang="fr-FR" i="1" dirty="0" err="1">
                <a:latin typeface="+mj-lt"/>
              </a:rPr>
              <a:t>seen</a:t>
            </a:r>
            <a:r>
              <a:rPr lang="fr-FR" i="1" dirty="0">
                <a:latin typeface="+mj-lt"/>
              </a:rPr>
              <a:t> by </a:t>
            </a:r>
            <a:r>
              <a:rPr lang="fr-FR" dirty="0" err="1">
                <a:latin typeface="+mj-lt"/>
              </a:rPr>
              <a:t>Clementine</a:t>
            </a:r>
            <a:endParaRPr lang="fr-FR" dirty="0">
              <a:latin typeface="+mj-lt"/>
            </a:endParaRP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2743200" y="4114800"/>
            <a:ext cx="289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>
                <a:latin typeface="+mj-lt"/>
              </a:rPr>
              <a:t>Mineralogic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map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from</a:t>
            </a:r>
            <a:r>
              <a:rPr lang="fr-FR" i="1" dirty="0">
                <a:latin typeface="+mj-lt"/>
              </a:rPr>
              <a:t> </a:t>
            </a:r>
            <a:r>
              <a:rPr lang="fr-FR" dirty="0">
                <a:latin typeface="+mj-lt"/>
              </a:rPr>
              <a:t>MMM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onboard</a:t>
            </a:r>
            <a:r>
              <a:rPr lang="fr-FR" i="1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Chandrayaan</a:t>
            </a:r>
            <a:r>
              <a:rPr lang="fr-FR" dirty="0">
                <a:latin typeface="+mj-lt"/>
              </a:rPr>
              <a:t>-1 (</a:t>
            </a:r>
            <a:r>
              <a:rPr lang="fr-FR" dirty="0" err="1">
                <a:latin typeface="+mj-lt"/>
              </a:rPr>
              <a:t>blue</a:t>
            </a:r>
            <a:r>
              <a:rPr lang="fr-FR" dirty="0">
                <a:latin typeface="+mj-lt"/>
              </a:rPr>
              <a:t> : -OH)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2057400"/>
            <a:ext cx="4953000" cy="4419600"/>
          </a:xfrm>
          <a:noFill/>
          <a:ln/>
        </p:spPr>
        <p:txBody>
          <a:bodyPr/>
          <a:lstStyle/>
          <a:p>
            <a:r>
              <a:rPr lang="en-US" sz="2800" dirty="0" smtClean="0"/>
              <a:t>Small rocky planet</a:t>
            </a:r>
          </a:p>
          <a:p>
            <a:pPr lvl="1"/>
            <a:r>
              <a:rPr lang="en-US" sz="2600" dirty="0" smtClean="0"/>
              <a:t>Area: ~ 1/3 Earth</a:t>
            </a:r>
          </a:p>
          <a:p>
            <a:pPr lvl="1"/>
            <a:r>
              <a:rPr lang="en-US" sz="2600" dirty="0" smtClean="0"/>
              <a:t>Mass: ~ 1/10 Earth</a:t>
            </a:r>
          </a:p>
          <a:p>
            <a:r>
              <a:rPr lang="en-US" sz="2800" dirty="0" smtClean="0"/>
              <a:t>Thin atmosphere</a:t>
            </a:r>
          </a:p>
          <a:p>
            <a:pPr lvl="2"/>
            <a:r>
              <a:rPr lang="en-US" sz="2200" dirty="0" smtClean="0"/>
              <a:t>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(96,5 %), N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(3,5%)</a:t>
            </a:r>
          </a:p>
          <a:p>
            <a:pPr lvl="2"/>
            <a:r>
              <a:rPr lang="en-US" sz="2200" dirty="0" smtClean="0"/>
              <a:t>Surface pressure = 6 mbar</a:t>
            </a:r>
          </a:p>
          <a:p>
            <a:r>
              <a:rPr lang="en-US" sz="2800" dirty="0" smtClean="0"/>
              <a:t>Large seasonal and diurnal temperature variations</a:t>
            </a:r>
          </a:p>
          <a:p>
            <a:pPr lvl="2"/>
            <a:r>
              <a:rPr lang="en-US" sz="2200" dirty="0" smtClean="0"/>
              <a:t>« </a:t>
            </a:r>
            <a:r>
              <a:rPr lang="en-US" sz="2200" dirty="0" err="1" smtClean="0"/>
              <a:t>Hypercontinental</a:t>
            </a:r>
            <a:r>
              <a:rPr lang="en-US" sz="2200" dirty="0" smtClean="0"/>
              <a:t> » climate</a:t>
            </a:r>
            <a:endParaRPr lang="en-US" sz="2200" dirty="0"/>
          </a:p>
        </p:txBody>
      </p:sp>
      <p:pic>
        <p:nvPicPr>
          <p:cNvPr id="118790" name="Picture 6" descr="File:Mars Earth Compari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450" y="1524000"/>
            <a:ext cx="3562350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8799" name="Picture 15" descr="pressenotiz_20070226_1_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86200"/>
            <a:ext cx="2743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/>
              <a:t>Martian atmosphere</a:t>
            </a:r>
          </a:p>
        </p:txBody>
      </p:sp>
      <p:pic>
        <p:nvPicPr>
          <p:cNvPr id="125956" name="Picture 4" descr="spirit_sun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629" y="1447800"/>
            <a:ext cx="3684771" cy="2836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28600" y="4281487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i="1" smtClean="0">
                <a:latin typeface="+mj-lt"/>
              </a:rPr>
              <a:t>Martian sunset as seen by </a:t>
            </a:r>
            <a:r>
              <a:rPr lang="en-US" smtClean="0">
                <a:latin typeface="+mj-lt"/>
              </a:rPr>
              <a:t>Spirit</a:t>
            </a:r>
            <a:endParaRPr lang="en-US">
              <a:latin typeface="+mj-lt"/>
            </a:endParaRPr>
          </a:p>
        </p:txBody>
      </p:sp>
      <p:pic>
        <p:nvPicPr>
          <p:cNvPr id="125958" name="Picture 6" descr="path_tsu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4040188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4032250" y="2619375"/>
            <a:ext cx="719138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4267200" y="2132013"/>
            <a:ext cx="639763" cy="2287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  <a:p>
            <a:pPr>
              <a:lnSpc>
                <a:spcPct val="90000"/>
              </a:lnSpc>
            </a:pPr>
            <a:r>
              <a:rPr lang="en-US" sz="1400"/>
              <a:t>-13°C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1400"/>
              <a:t>-33°C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1400"/>
              <a:t>-53°C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1400"/>
              <a:t>-73°C</a:t>
            </a: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4876800" y="1524000"/>
            <a:ext cx="32876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+mj-lt"/>
              </a:rPr>
              <a:t>Temperature at </a:t>
            </a:r>
            <a:r>
              <a:rPr lang="en-US">
                <a:solidFill>
                  <a:schemeClr val="accent1"/>
                </a:solidFill>
                <a:latin typeface="+mj-lt"/>
              </a:rPr>
              <a:t>25cm</a:t>
            </a:r>
            <a:r>
              <a:rPr lang="en-US">
                <a:latin typeface="+mj-lt"/>
              </a:rPr>
              <a:t>, 50 cm, </a:t>
            </a:r>
            <a:r>
              <a:rPr lang="en-US">
                <a:solidFill>
                  <a:srgbClr val="FF0000"/>
                </a:solidFill>
                <a:latin typeface="+mj-lt"/>
              </a:rPr>
              <a:t>1m</a:t>
            </a: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4724400" y="5181600"/>
            <a:ext cx="3581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i="1" smtClean="0">
                <a:latin typeface="+mj-lt"/>
              </a:rPr>
              <a:t>Diurnal cycle recorded by </a:t>
            </a:r>
            <a:r>
              <a:rPr lang="en-US" smtClean="0">
                <a:latin typeface="+mj-lt"/>
              </a:rPr>
              <a:t>Pathfinder</a:t>
            </a:r>
            <a:r>
              <a:rPr lang="en-US" i="1" smtClean="0">
                <a:latin typeface="+mj-lt"/>
              </a:rPr>
              <a:t> (1997) during Martian summer, 20°N</a:t>
            </a:r>
            <a:endParaRPr lang="en-US">
              <a:latin typeface="+mj-lt"/>
            </a:endParaRPr>
          </a:p>
        </p:txBody>
      </p:sp>
      <p:pic>
        <p:nvPicPr>
          <p:cNvPr id="125965" name="Picture 13" descr="File:Ice Clouds in Martian Arcti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24400"/>
            <a:ext cx="19812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2286000" y="60960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i="1" smtClean="0">
                <a:latin typeface="+mj-lt"/>
              </a:rPr>
              <a:t>Clouds above </a:t>
            </a:r>
            <a:r>
              <a:rPr lang="en-US" smtClean="0">
                <a:latin typeface="+mj-lt"/>
              </a:rPr>
              <a:t>Phoenix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8229600" cy="1143000"/>
          </a:xfrm>
        </p:spPr>
        <p:txBody>
          <a:bodyPr/>
          <a:lstStyle/>
          <a:p>
            <a:r>
              <a:rPr lang="en-US" dirty="0"/>
              <a:t>Mars seasonal cycle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077200" cy="4419600"/>
          </a:xfrm>
          <a:noFill/>
          <a:ln/>
        </p:spPr>
        <p:txBody>
          <a:bodyPr/>
          <a:lstStyle/>
          <a:p>
            <a:r>
              <a:rPr lang="fr-FR" sz="2800"/>
              <a:t>Perihelion near Southern summer solstice</a:t>
            </a:r>
          </a:p>
          <a:p>
            <a:r>
              <a:rPr lang="fr-FR" sz="2800"/>
              <a:t>Use of Solar Longitude (L</a:t>
            </a:r>
            <a:r>
              <a:rPr lang="fr-FR" sz="2800" baseline="-25000"/>
              <a:t>S</a:t>
            </a:r>
            <a:r>
              <a:rPr lang="fr-FR" sz="2800"/>
              <a:t>) as a « calendar »</a:t>
            </a:r>
          </a:p>
          <a:p>
            <a:pPr lvl="1">
              <a:buFont typeface="Wingdings" pitchFamily="2" charset="2"/>
              <a:buNone/>
            </a:pPr>
            <a:endParaRPr lang="fr-FR" sz="2600"/>
          </a:p>
        </p:txBody>
      </p:sp>
      <p:pic>
        <p:nvPicPr>
          <p:cNvPr id="128005" name="Picture 5" descr="Martian Solar longitu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79040"/>
            <a:ext cx="5867400" cy="4302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229600" cy="1143000"/>
          </a:xfrm>
        </p:spPr>
        <p:txBody>
          <a:bodyPr/>
          <a:lstStyle/>
          <a:p>
            <a:r>
              <a:rPr lang="en-US" dirty="0"/>
              <a:t>Mars’ atmospheric circulation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4419600" cy="4876800"/>
          </a:xfrm>
        </p:spPr>
        <p:txBody>
          <a:bodyPr/>
          <a:lstStyle/>
          <a:p>
            <a:r>
              <a:rPr lang="en-US" sz="2800" dirty="0"/>
              <a:t>At solstices, poles are the warmest places</a:t>
            </a:r>
          </a:p>
          <a:p>
            <a:pPr lvl="2"/>
            <a:r>
              <a:rPr lang="en-US" sz="2000" dirty="0"/>
              <a:t>Due to very low thermal </a:t>
            </a:r>
            <a:r>
              <a:rPr lang="en-US" sz="2000" dirty="0" smtClean="0"/>
              <a:t>inertia</a:t>
            </a:r>
            <a:endParaRPr lang="en-US" sz="2000" dirty="0"/>
          </a:p>
          <a:p>
            <a:pPr lvl="1"/>
            <a:r>
              <a:rPr lang="en-US" sz="2400" dirty="0"/>
              <a:t>During solstices, single Hadley-cell redistributing heat from summer pole to winter pole</a:t>
            </a:r>
          </a:p>
          <a:p>
            <a:pPr lvl="1"/>
            <a:r>
              <a:rPr lang="en-US" sz="2400" dirty="0"/>
              <a:t>More familiar picture at </a:t>
            </a:r>
            <a:r>
              <a:rPr lang="en-US" sz="2400" dirty="0" smtClean="0"/>
              <a:t>equinoxes</a:t>
            </a:r>
          </a:p>
          <a:p>
            <a:pPr lvl="2"/>
            <a:r>
              <a:rPr lang="en-US" sz="2100" dirty="0" smtClean="0"/>
              <a:t>two symmetrical Hadley cells, like on Earth</a:t>
            </a:r>
            <a:endParaRPr lang="en-US" sz="2100" dirty="0"/>
          </a:p>
        </p:txBody>
      </p:sp>
      <p:pic>
        <p:nvPicPr>
          <p:cNvPr id="142343" name="Picture 7" descr="MarsSeas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099"/>
            <a:ext cx="4114800" cy="4800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/>
          <a:lstStyle/>
          <a:p>
            <a:r>
              <a:rPr lang="en-US" dirty="0"/>
              <a:t>Mars’ polar caps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630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Northern : permanent H</a:t>
            </a:r>
            <a:r>
              <a:rPr lang="en-US" sz="2800" baseline="-25000" dirty="0"/>
              <a:t>2</a:t>
            </a:r>
            <a:r>
              <a:rPr lang="en-US" sz="2800" dirty="0"/>
              <a:t>O + seasonal CO</a:t>
            </a:r>
            <a:r>
              <a:rPr lang="en-US" sz="2800" baseline="-25000" dirty="0"/>
              <a:t>2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~1000 km in diameter (summer)</a:t>
            </a:r>
          </a:p>
        </p:txBody>
      </p:sp>
      <p:pic>
        <p:nvPicPr>
          <p:cNvPr id="126980" name="Picture 4" descr="moc_nco2cap_ls43_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7620000" cy="444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229600" cy="1143000"/>
          </a:xfrm>
        </p:spPr>
        <p:txBody>
          <a:bodyPr/>
          <a:lstStyle/>
          <a:p>
            <a:r>
              <a:rPr lang="en-US" dirty="0"/>
              <a:t>Mars’ polar caps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8915400" cy="990600"/>
          </a:xfrm>
        </p:spPr>
        <p:txBody>
          <a:bodyPr/>
          <a:lstStyle/>
          <a:p>
            <a:r>
              <a:rPr lang="en-US" sz="2800" dirty="0"/>
              <a:t>Southern : H</a:t>
            </a:r>
            <a:r>
              <a:rPr lang="en-US" sz="2800" baseline="-25000" dirty="0"/>
              <a:t>2</a:t>
            </a:r>
            <a:r>
              <a:rPr lang="en-US" sz="2800" dirty="0"/>
              <a:t>O + CO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smtClean="0"/>
              <a:t>(both permanent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Diameter : ~350 km</a:t>
            </a:r>
          </a:p>
        </p:txBody>
      </p:sp>
      <p:pic>
        <p:nvPicPr>
          <p:cNvPr id="139269" name="Picture 5" descr="southp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09800"/>
            <a:ext cx="4495800" cy="4539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reeform 2"/>
          <p:cNvSpPr>
            <a:spLocks/>
          </p:cNvSpPr>
          <p:nvPr/>
        </p:nvSpPr>
        <p:spPr bwMode="auto">
          <a:xfrm>
            <a:off x="-192088" y="4522788"/>
            <a:ext cx="9656763" cy="1235075"/>
          </a:xfrm>
          <a:custGeom>
            <a:avLst/>
            <a:gdLst/>
            <a:ahLst/>
            <a:cxnLst>
              <a:cxn ang="0">
                <a:pos x="10" y="657"/>
              </a:cxn>
              <a:cxn ang="0">
                <a:pos x="151" y="657"/>
              </a:cxn>
              <a:cxn ang="0">
                <a:pos x="505" y="688"/>
              </a:cxn>
              <a:cxn ang="0">
                <a:pos x="768" y="778"/>
              </a:cxn>
              <a:cxn ang="0">
                <a:pos x="1132" y="758"/>
              </a:cxn>
              <a:cxn ang="0">
                <a:pos x="1546" y="718"/>
              </a:cxn>
              <a:cxn ang="0">
                <a:pos x="2031" y="708"/>
              </a:cxn>
              <a:cxn ang="0">
                <a:pos x="2587" y="758"/>
              </a:cxn>
              <a:cxn ang="0">
                <a:pos x="3153" y="778"/>
              </a:cxn>
              <a:cxn ang="0">
                <a:pos x="3526" y="728"/>
              </a:cxn>
              <a:cxn ang="0">
                <a:pos x="4001" y="627"/>
              </a:cxn>
              <a:cxn ang="0">
                <a:pos x="4648" y="607"/>
              </a:cxn>
              <a:cxn ang="0">
                <a:pos x="5285" y="698"/>
              </a:cxn>
              <a:cxn ang="0">
                <a:pos x="5729" y="718"/>
              </a:cxn>
              <a:cxn ang="0">
                <a:pos x="5932" y="708"/>
              </a:cxn>
              <a:cxn ang="0">
                <a:pos x="6083" y="667"/>
              </a:cxn>
              <a:cxn ang="0">
                <a:pos x="5972" y="223"/>
              </a:cxn>
              <a:cxn ang="0">
                <a:pos x="5588" y="152"/>
              </a:cxn>
              <a:cxn ang="0">
                <a:pos x="4881" y="71"/>
              </a:cxn>
              <a:cxn ang="0">
                <a:pos x="4082" y="61"/>
              </a:cxn>
              <a:cxn ang="0">
                <a:pos x="3345" y="162"/>
              </a:cxn>
              <a:cxn ang="0">
                <a:pos x="2496" y="142"/>
              </a:cxn>
              <a:cxn ang="0">
                <a:pos x="1647" y="142"/>
              </a:cxn>
              <a:cxn ang="0">
                <a:pos x="970" y="51"/>
              </a:cxn>
              <a:cxn ang="0">
                <a:pos x="404" y="21"/>
              </a:cxn>
              <a:cxn ang="0">
                <a:pos x="0" y="0"/>
              </a:cxn>
            </a:cxnLst>
            <a:rect l="0" t="0" r="r" b="b"/>
            <a:pathLst>
              <a:path w="6083" h="778">
                <a:moveTo>
                  <a:pt x="10" y="657"/>
                </a:moveTo>
                <a:lnTo>
                  <a:pt x="151" y="657"/>
                </a:lnTo>
                <a:lnTo>
                  <a:pt x="505" y="688"/>
                </a:lnTo>
                <a:lnTo>
                  <a:pt x="768" y="778"/>
                </a:lnTo>
                <a:lnTo>
                  <a:pt x="1132" y="758"/>
                </a:lnTo>
                <a:lnTo>
                  <a:pt x="1546" y="718"/>
                </a:lnTo>
                <a:lnTo>
                  <a:pt x="2031" y="708"/>
                </a:lnTo>
                <a:lnTo>
                  <a:pt x="2587" y="758"/>
                </a:lnTo>
                <a:lnTo>
                  <a:pt x="3153" y="778"/>
                </a:lnTo>
                <a:lnTo>
                  <a:pt x="3526" y="728"/>
                </a:lnTo>
                <a:lnTo>
                  <a:pt x="4001" y="627"/>
                </a:lnTo>
                <a:lnTo>
                  <a:pt x="4648" y="607"/>
                </a:lnTo>
                <a:lnTo>
                  <a:pt x="5285" y="698"/>
                </a:lnTo>
                <a:lnTo>
                  <a:pt x="5729" y="718"/>
                </a:lnTo>
                <a:lnTo>
                  <a:pt x="5932" y="708"/>
                </a:lnTo>
                <a:lnTo>
                  <a:pt x="6083" y="667"/>
                </a:lnTo>
                <a:lnTo>
                  <a:pt x="5972" y="223"/>
                </a:lnTo>
                <a:lnTo>
                  <a:pt x="5588" y="152"/>
                </a:lnTo>
                <a:lnTo>
                  <a:pt x="4881" y="71"/>
                </a:lnTo>
                <a:lnTo>
                  <a:pt x="4082" y="61"/>
                </a:lnTo>
                <a:lnTo>
                  <a:pt x="3345" y="162"/>
                </a:lnTo>
                <a:lnTo>
                  <a:pt x="2496" y="142"/>
                </a:lnTo>
                <a:lnTo>
                  <a:pt x="1647" y="142"/>
                </a:lnTo>
                <a:lnTo>
                  <a:pt x="970" y="51"/>
                </a:lnTo>
                <a:lnTo>
                  <a:pt x="404" y="2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B0EDEE"/>
              </a:gs>
              <a:gs pos="100000">
                <a:srgbClr val="B0EDEE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1075" name="Freeform 3"/>
          <p:cNvSpPr>
            <a:spLocks/>
          </p:cNvSpPr>
          <p:nvPr/>
        </p:nvSpPr>
        <p:spPr bwMode="auto">
          <a:xfrm>
            <a:off x="-239713" y="4505325"/>
            <a:ext cx="9656763" cy="1235075"/>
          </a:xfrm>
          <a:custGeom>
            <a:avLst/>
            <a:gdLst/>
            <a:ahLst/>
            <a:cxnLst>
              <a:cxn ang="0">
                <a:pos x="10" y="657"/>
              </a:cxn>
              <a:cxn ang="0">
                <a:pos x="151" y="657"/>
              </a:cxn>
              <a:cxn ang="0">
                <a:pos x="505" y="688"/>
              </a:cxn>
              <a:cxn ang="0">
                <a:pos x="768" y="778"/>
              </a:cxn>
              <a:cxn ang="0">
                <a:pos x="1132" y="758"/>
              </a:cxn>
              <a:cxn ang="0">
                <a:pos x="1546" y="718"/>
              </a:cxn>
              <a:cxn ang="0">
                <a:pos x="2031" y="708"/>
              </a:cxn>
              <a:cxn ang="0">
                <a:pos x="2587" y="758"/>
              </a:cxn>
              <a:cxn ang="0">
                <a:pos x="3153" y="778"/>
              </a:cxn>
              <a:cxn ang="0">
                <a:pos x="3526" y="728"/>
              </a:cxn>
              <a:cxn ang="0">
                <a:pos x="4001" y="627"/>
              </a:cxn>
              <a:cxn ang="0">
                <a:pos x="4648" y="607"/>
              </a:cxn>
              <a:cxn ang="0">
                <a:pos x="5285" y="698"/>
              </a:cxn>
              <a:cxn ang="0">
                <a:pos x="5729" y="718"/>
              </a:cxn>
              <a:cxn ang="0">
                <a:pos x="5932" y="708"/>
              </a:cxn>
              <a:cxn ang="0">
                <a:pos x="6083" y="667"/>
              </a:cxn>
              <a:cxn ang="0">
                <a:pos x="5972" y="223"/>
              </a:cxn>
              <a:cxn ang="0">
                <a:pos x="5588" y="152"/>
              </a:cxn>
              <a:cxn ang="0">
                <a:pos x="4881" y="71"/>
              </a:cxn>
              <a:cxn ang="0">
                <a:pos x="4082" y="61"/>
              </a:cxn>
              <a:cxn ang="0">
                <a:pos x="3345" y="162"/>
              </a:cxn>
              <a:cxn ang="0">
                <a:pos x="2496" y="142"/>
              </a:cxn>
              <a:cxn ang="0">
                <a:pos x="1647" y="142"/>
              </a:cxn>
              <a:cxn ang="0">
                <a:pos x="970" y="51"/>
              </a:cxn>
              <a:cxn ang="0">
                <a:pos x="404" y="21"/>
              </a:cxn>
              <a:cxn ang="0">
                <a:pos x="0" y="0"/>
              </a:cxn>
            </a:cxnLst>
            <a:rect l="0" t="0" r="r" b="b"/>
            <a:pathLst>
              <a:path w="6083" h="778">
                <a:moveTo>
                  <a:pt x="10" y="657"/>
                </a:moveTo>
                <a:lnTo>
                  <a:pt x="151" y="657"/>
                </a:lnTo>
                <a:lnTo>
                  <a:pt x="505" y="688"/>
                </a:lnTo>
                <a:lnTo>
                  <a:pt x="768" y="778"/>
                </a:lnTo>
                <a:lnTo>
                  <a:pt x="1132" y="758"/>
                </a:lnTo>
                <a:lnTo>
                  <a:pt x="1546" y="718"/>
                </a:lnTo>
                <a:lnTo>
                  <a:pt x="2031" y="708"/>
                </a:lnTo>
                <a:lnTo>
                  <a:pt x="2587" y="758"/>
                </a:lnTo>
                <a:lnTo>
                  <a:pt x="3153" y="778"/>
                </a:lnTo>
                <a:lnTo>
                  <a:pt x="3526" y="728"/>
                </a:lnTo>
                <a:lnTo>
                  <a:pt x="4001" y="627"/>
                </a:lnTo>
                <a:lnTo>
                  <a:pt x="4648" y="607"/>
                </a:lnTo>
                <a:lnTo>
                  <a:pt x="5285" y="698"/>
                </a:lnTo>
                <a:lnTo>
                  <a:pt x="5729" y="718"/>
                </a:lnTo>
                <a:lnTo>
                  <a:pt x="5932" y="708"/>
                </a:lnTo>
                <a:lnTo>
                  <a:pt x="6083" y="667"/>
                </a:lnTo>
                <a:lnTo>
                  <a:pt x="5972" y="223"/>
                </a:lnTo>
                <a:lnTo>
                  <a:pt x="5588" y="152"/>
                </a:lnTo>
                <a:lnTo>
                  <a:pt x="4881" y="71"/>
                </a:lnTo>
                <a:lnTo>
                  <a:pt x="4082" y="61"/>
                </a:lnTo>
                <a:lnTo>
                  <a:pt x="3345" y="162"/>
                </a:lnTo>
                <a:lnTo>
                  <a:pt x="2496" y="142"/>
                </a:lnTo>
                <a:lnTo>
                  <a:pt x="1647" y="142"/>
                </a:lnTo>
                <a:lnTo>
                  <a:pt x="970" y="51"/>
                </a:lnTo>
                <a:lnTo>
                  <a:pt x="404" y="21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131076" name="Picture 4" descr="j02889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7925" y="3965575"/>
            <a:ext cx="1616075" cy="1844675"/>
          </a:xfrm>
          <a:prstGeom prst="rect">
            <a:avLst/>
          </a:prstGeom>
          <a:noFill/>
        </p:spPr>
      </p:pic>
      <p:sp>
        <p:nvSpPr>
          <p:cNvPr id="131077" name="Freeform 5" descr="Chêne"/>
          <p:cNvSpPr>
            <a:spLocks/>
          </p:cNvSpPr>
          <p:nvPr/>
        </p:nvSpPr>
        <p:spPr bwMode="auto">
          <a:xfrm>
            <a:off x="-334963" y="5356225"/>
            <a:ext cx="9783763" cy="2279650"/>
          </a:xfrm>
          <a:custGeom>
            <a:avLst/>
            <a:gdLst/>
            <a:ahLst/>
            <a:cxnLst>
              <a:cxn ang="0">
                <a:pos x="181" y="1244"/>
              </a:cxn>
              <a:cxn ang="0">
                <a:pos x="130" y="173"/>
              </a:cxn>
              <a:cxn ang="0">
                <a:pos x="959" y="203"/>
              </a:cxn>
              <a:cxn ang="0">
                <a:pos x="2000" y="133"/>
              </a:cxn>
              <a:cxn ang="0">
                <a:pos x="3111" y="213"/>
              </a:cxn>
              <a:cxn ang="0">
                <a:pos x="4455" y="42"/>
              </a:cxn>
              <a:cxn ang="0">
                <a:pos x="5577" y="153"/>
              </a:cxn>
              <a:cxn ang="0">
                <a:pos x="6092" y="244"/>
              </a:cxn>
              <a:cxn ang="0">
                <a:pos x="6001" y="1264"/>
              </a:cxn>
              <a:cxn ang="0">
                <a:pos x="5314" y="1274"/>
              </a:cxn>
            </a:cxnLst>
            <a:rect l="0" t="0" r="r" b="b"/>
            <a:pathLst>
              <a:path w="6163" h="1436">
                <a:moveTo>
                  <a:pt x="181" y="1244"/>
                </a:moveTo>
                <a:cubicBezTo>
                  <a:pt x="90" y="795"/>
                  <a:pt x="0" y="346"/>
                  <a:pt x="130" y="173"/>
                </a:cubicBezTo>
                <a:cubicBezTo>
                  <a:pt x="260" y="0"/>
                  <a:pt x="647" y="210"/>
                  <a:pt x="959" y="203"/>
                </a:cubicBezTo>
                <a:cubicBezTo>
                  <a:pt x="1271" y="196"/>
                  <a:pt x="1641" y="131"/>
                  <a:pt x="2000" y="133"/>
                </a:cubicBezTo>
                <a:cubicBezTo>
                  <a:pt x="2359" y="135"/>
                  <a:pt x="2702" y="228"/>
                  <a:pt x="3111" y="213"/>
                </a:cubicBezTo>
                <a:cubicBezTo>
                  <a:pt x="3520" y="198"/>
                  <a:pt x="4044" y="52"/>
                  <a:pt x="4455" y="42"/>
                </a:cubicBezTo>
                <a:cubicBezTo>
                  <a:pt x="4866" y="32"/>
                  <a:pt x="5304" y="119"/>
                  <a:pt x="5577" y="153"/>
                </a:cubicBezTo>
                <a:cubicBezTo>
                  <a:pt x="5850" y="187"/>
                  <a:pt x="6021" y="59"/>
                  <a:pt x="6092" y="244"/>
                </a:cubicBezTo>
                <a:cubicBezTo>
                  <a:pt x="6163" y="429"/>
                  <a:pt x="6131" y="1092"/>
                  <a:pt x="6001" y="1264"/>
                </a:cubicBezTo>
                <a:cubicBezTo>
                  <a:pt x="5871" y="1436"/>
                  <a:pt x="5592" y="1355"/>
                  <a:pt x="5314" y="1274"/>
                </a:cubicBezTo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7543800" y="3300413"/>
            <a:ext cx="10150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+mj-lt"/>
              </a:rPr>
              <a:t>-135°C</a:t>
            </a:r>
          </a:p>
        </p:txBody>
      </p:sp>
      <p:pic>
        <p:nvPicPr>
          <p:cNvPr id="131079" name="Picture 7" descr="j033678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0" y="1962150"/>
            <a:ext cx="1766888" cy="2289175"/>
          </a:xfrm>
          <a:prstGeom prst="rect">
            <a:avLst/>
          </a:prstGeom>
          <a:noFill/>
        </p:spPr>
      </p:pic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3613150" y="201613"/>
            <a:ext cx="40849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+mj-lt"/>
              </a:rPr>
              <a:t>Winter, polar night</a:t>
            </a:r>
          </a:p>
        </p:txBody>
      </p:sp>
      <p:sp>
        <p:nvSpPr>
          <p:cNvPr id="131081" name="AutoShape 9"/>
          <p:cNvSpPr>
            <a:spLocks noChangeArrowheads="1"/>
          </p:cNvSpPr>
          <p:nvPr/>
        </p:nvSpPr>
        <p:spPr bwMode="auto">
          <a:xfrm>
            <a:off x="3846513" y="4273550"/>
            <a:ext cx="1163637" cy="1370013"/>
          </a:xfrm>
          <a:prstGeom prst="downArrow">
            <a:avLst>
              <a:gd name="adj1" fmla="val 50000"/>
              <a:gd name="adj2" fmla="val 29434"/>
            </a:avLst>
          </a:pr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12" dur="15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nimBg="1"/>
      <p:bldP spid="131078" grpId="0"/>
      <p:bldP spid="131078" grpId="1"/>
      <p:bldP spid="131081" grpId="0" animBg="1"/>
      <p:bldP spid="13108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2"/>
          <p:cNvSpPr>
            <a:spLocks/>
          </p:cNvSpPr>
          <p:nvPr/>
        </p:nvSpPr>
        <p:spPr bwMode="auto">
          <a:xfrm>
            <a:off x="-192088" y="4522788"/>
            <a:ext cx="9656763" cy="1235075"/>
          </a:xfrm>
          <a:custGeom>
            <a:avLst/>
            <a:gdLst/>
            <a:ahLst/>
            <a:cxnLst>
              <a:cxn ang="0">
                <a:pos x="10" y="657"/>
              </a:cxn>
              <a:cxn ang="0">
                <a:pos x="151" y="657"/>
              </a:cxn>
              <a:cxn ang="0">
                <a:pos x="505" y="688"/>
              </a:cxn>
              <a:cxn ang="0">
                <a:pos x="768" y="778"/>
              </a:cxn>
              <a:cxn ang="0">
                <a:pos x="1132" y="758"/>
              </a:cxn>
              <a:cxn ang="0">
                <a:pos x="1546" y="718"/>
              </a:cxn>
              <a:cxn ang="0">
                <a:pos x="2031" y="708"/>
              </a:cxn>
              <a:cxn ang="0">
                <a:pos x="2587" y="758"/>
              </a:cxn>
              <a:cxn ang="0">
                <a:pos x="3153" y="778"/>
              </a:cxn>
              <a:cxn ang="0">
                <a:pos x="3526" y="728"/>
              </a:cxn>
              <a:cxn ang="0">
                <a:pos x="4001" y="627"/>
              </a:cxn>
              <a:cxn ang="0">
                <a:pos x="4648" y="607"/>
              </a:cxn>
              <a:cxn ang="0">
                <a:pos x="5285" y="698"/>
              </a:cxn>
              <a:cxn ang="0">
                <a:pos x="5729" y="718"/>
              </a:cxn>
              <a:cxn ang="0">
                <a:pos x="5932" y="708"/>
              </a:cxn>
              <a:cxn ang="0">
                <a:pos x="6083" y="667"/>
              </a:cxn>
              <a:cxn ang="0">
                <a:pos x="5972" y="223"/>
              </a:cxn>
              <a:cxn ang="0">
                <a:pos x="5588" y="152"/>
              </a:cxn>
              <a:cxn ang="0">
                <a:pos x="4881" y="71"/>
              </a:cxn>
              <a:cxn ang="0">
                <a:pos x="4082" y="61"/>
              </a:cxn>
              <a:cxn ang="0">
                <a:pos x="3345" y="162"/>
              </a:cxn>
              <a:cxn ang="0">
                <a:pos x="2496" y="142"/>
              </a:cxn>
              <a:cxn ang="0">
                <a:pos x="1647" y="142"/>
              </a:cxn>
              <a:cxn ang="0">
                <a:pos x="970" y="51"/>
              </a:cxn>
              <a:cxn ang="0">
                <a:pos x="404" y="21"/>
              </a:cxn>
              <a:cxn ang="0">
                <a:pos x="0" y="0"/>
              </a:cxn>
            </a:cxnLst>
            <a:rect l="0" t="0" r="r" b="b"/>
            <a:pathLst>
              <a:path w="6083" h="778">
                <a:moveTo>
                  <a:pt x="10" y="657"/>
                </a:moveTo>
                <a:lnTo>
                  <a:pt x="151" y="657"/>
                </a:lnTo>
                <a:lnTo>
                  <a:pt x="505" y="688"/>
                </a:lnTo>
                <a:lnTo>
                  <a:pt x="768" y="778"/>
                </a:lnTo>
                <a:lnTo>
                  <a:pt x="1132" y="758"/>
                </a:lnTo>
                <a:lnTo>
                  <a:pt x="1546" y="718"/>
                </a:lnTo>
                <a:lnTo>
                  <a:pt x="2031" y="708"/>
                </a:lnTo>
                <a:lnTo>
                  <a:pt x="2587" y="758"/>
                </a:lnTo>
                <a:lnTo>
                  <a:pt x="3153" y="778"/>
                </a:lnTo>
                <a:lnTo>
                  <a:pt x="3526" y="728"/>
                </a:lnTo>
                <a:lnTo>
                  <a:pt x="4001" y="627"/>
                </a:lnTo>
                <a:lnTo>
                  <a:pt x="4648" y="607"/>
                </a:lnTo>
                <a:lnTo>
                  <a:pt x="5285" y="698"/>
                </a:lnTo>
                <a:lnTo>
                  <a:pt x="5729" y="718"/>
                </a:lnTo>
                <a:lnTo>
                  <a:pt x="5932" y="708"/>
                </a:lnTo>
                <a:lnTo>
                  <a:pt x="6083" y="667"/>
                </a:lnTo>
                <a:lnTo>
                  <a:pt x="5972" y="223"/>
                </a:lnTo>
                <a:lnTo>
                  <a:pt x="5588" y="152"/>
                </a:lnTo>
                <a:lnTo>
                  <a:pt x="4881" y="71"/>
                </a:lnTo>
                <a:lnTo>
                  <a:pt x="4082" y="61"/>
                </a:lnTo>
                <a:lnTo>
                  <a:pt x="3345" y="162"/>
                </a:lnTo>
                <a:lnTo>
                  <a:pt x="2496" y="142"/>
                </a:lnTo>
                <a:lnTo>
                  <a:pt x="1647" y="142"/>
                </a:lnTo>
                <a:lnTo>
                  <a:pt x="970" y="51"/>
                </a:lnTo>
                <a:lnTo>
                  <a:pt x="404" y="2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B0EDEE"/>
              </a:gs>
              <a:gs pos="100000">
                <a:srgbClr val="B0EDEE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132099" name="Picture 3" descr="MCj023218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938" y="-176213"/>
            <a:ext cx="1874838" cy="1782763"/>
          </a:xfrm>
          <a:prstGeom prst="rect">
            <a:avLst/>
          </a:prstGeom>
          <a:noFill/>
        </p:spPr>
      </p:pic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1266825" y="1539875"/>
            <a:ext cx="2022475" cy="4122738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01" name="AutoShape 5"/>
          <p:cNvSpPr>
            <a:spLocks noChangeArrowheads="1"/>
          </p:cNvSpPr>
          <p:nvPr/>
        </p:nvSpPr>
        <p:spPr bwMode="auto">
          <a:xfrm>
            <a:off x="4105275" y="5713413"/>
            <a:ext cx="268288" cy="28289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2102" name="Freeform 6" descr="Chêne"/>
          <p:cNvSpPr>
            <a:spLocks/>
          </p:cNvSpPr>
          <p:nvPr/>
        </p:nvSpPr>
        <p:spPr bwMode="auto">
          <a:xfrm>
            <a:off x="-334963" y="5356225"/>
            <a:ext cx="9783763" cy="2279650"/>
          </a:xfrm>
          <a:custGeom>
            <a:avLst/>
            <a:gdLst/>
            <a:ahLst/>
            <a:cxnLst>
              <a:cxn ang="0">
                <a:pos x="181" y="1244"/>
              </a:cxn>
              <a:cxn ang="0">
                <a:pos x="130" y="173"/>
              </a:cxn>
              <a:cxn ang="0">
                <a:pos x="959" y="203"/>
              </a:cxn>
              <a:cxn ang="0">
                <a:pos x="2000" y="133"/>
              </a:cxn>
              <a:cxn ang="0">
                <a:pos x="3111" y="213"/>
              </a:cxn>
              <a:cxn ang="0">
                <a:pos x="4455" y="42"/>
              </a:cxn>
              <a:cxn ang="0">
                <a:pos x="5577" y="153"/>
              </a:cxn>
              <a:cxn ang="0">
                <a:pos x="6092" y="244"/>
              </a:cxn>
              <a:cxn ang="0">
                <a:pos x="6001" y="1264"/>
              </a:cxn>
              <a:cxn ang="0">
                <a:pos x="5314" y="1274"/>
              </a:cxn>
            </a:cxnLst>
            <a:rect l="0" t="0" r="r" b="b"/>
            <a:pathLst>
              <a:path w="6163" h="1436">
                <a:moveTo>
                  <a:pt x="181" y="1244"/>
                </a:moveTo>
                <a:cubicBezTo>
                  <a:pt x="90" y="795"/>
                  <a:pt x="0" y="346"/>
                  <a:pt x="130" y="173"/>
                </a:cubicBezTo>
                <a:cubicBezTo>
                  <a:pt x="260" y="0"/>
                  <a:pt x="647" y="210"/>
                  <a:pt x="959" y="203"/>
                </a:cubicBezTo>
                <a:cubicBezTo>
                  <a:pt x="1271" y="196"/>
                  <a:pt x="1641" y="131"/>
                  <a:pt x="2000" y="133"/>
                </a:cubicBezTo>
                <a:cubicBezTo>
                  <a:pt x="2359" y="135"/>
                  <a:pt x="2702" y="228"/>
                  <a:pt x="3111" y="213"/>
                </a:cubicBezTo>
                <a:cubicBezTo>
                  <a:pt x="3520" y="198"/>
                  <a:pt x="4044" y="52"/>
                  <a:pt x="4455" y="42"/>
                </a:cubicBezTo>
                <a:cubicBezTo>
                  <a:pt x="4866" y="32"/>
                  <a:pt x="5304" y="119"/>
                  <a:pt x="5577" y="153"/>
                </a:cubicBezTo>
                <a:cubicBezTo>
                  <a:pt x="5850" y="187"/>
                  <a:pt x="6021" y="59"/>
                  <a:pt x="6092" y="244"/>
                </a:cubicBezTo>
                <a:cubicBezTo>
                  <a:pt x="6163" y="429"/>
                  <a:pt x="6131" y="1092"/>
                  <a:pt x="6001" y="1264"/>
                </a:cubicBezTo>
                <a:cubicBezTo>
                  <a:pt x="5871" y="1436"/>
                  <a:pt x="5592" y="1355"/>
                  <a:pt x="5314" y="1274"/>
                </a:cubicBezTo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03" name="Freeform 7"/>
          <p:cNvSpPr>
            <a:spLocks/>
          </p:cNvSpPr>
          <p:nvPr/>
        </p:nvSpPr>
        <p:spPr bwMode="auto">
          <a:xfrm>
            <a:off x="2662238" y="3802063"/>
            <a:ext cx="1528762" cy="1862137"/>
          </a:xfrm>
          <a:custGeom>
            <a:avLst/>
            <a:gdLst/>
            <a:ahLst/>
            <a:cxnLst>
              <a:cxn ang="0">
                <a:pos x="0" y="1142"/>
              </a:cxn>
              <a:cxn ang="0">
                <a:pos x="607" y="1122"/>
              </a:cxn>
              <a:cxn ang="0">
                <a:pos x="900" y="1122"/>
              </a:cxn>
              <a:cxn ang="0">
                <a:pos x="960" y="818"/>
              </a:cxn>
              <a:cxn ang="0">
                <a:pos x="920" y="283"/>
              </a:cxn>
              <a:cxn ang="0">
                <a:pos x="819" y="0"/>
              </a:cxn>
            </a:cxnLst>
            <a:rect l="0" t="0" r="r" b="b"/>
            <a:pathLst>
              <a:path w="963" h="1173">
                <a:moveTo>
                  <a:pt x="0" y="1142"/>
                </a:moveTo>
                <a:cubicBezTo>
                  <a:pt x="228" y="1133"/>
                  <a:pt x="457" y="1125"/>
                  <a:pt x="607" y="1122"/>
                </a:cubicBezTo>
                <a:cubicBezTo>
                  <a:pt x="757" y="1119"/>
                  <a:pt x="841" y="1173"/>
                  <a:pt x="900" y="1122"/>
                </a:cubicBezTo>
                <a:cubicBezTo>
                  <a:pt x="959" y="1071"/>
                  <a:pt x="957" y="958"/>
                  <a:pt x="960" y="818"/>
                </a:cubicBezTo>
                <a:cubicBezTo>
                  <a:pt x="963" y="678"/>
                  <a:pt x="943" y="419"/>
                  <a:pt x="920" y="283"/>
                </a:cubicBezTo>
                <a:cubicBezTo>
                  <a:pt x="897" y="147"/>
                  <a:pt x="858" y="73"/>
                  <a:pt x="819" y="0"/>
                </a:cubicBezTo>
              </a:path>
            </a:pathLst>
          </a:custGeom>
          <a:noFill/>
          <a:ln w="5715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04" name="Freeform 8"/>
          <p:cNvSpPr>
            <a:spLocks/>
          </p:cNvSpPr>
          <p:nvPr/>
        </p:nvSpPr>
        <p:spPr bwMode="auto">
          <a:xfrm flipH="1">
            <a:off x="4210050" y="3873500"/>
            <a:ext cx="1528763" cy="1862138"/>
          </a:xfrm>
          <a:custGeom>
            <a:avLst/>
            <a:gdLst/>
            <a:ahLst/>
            <a:cxnLst>
              <a:cxn ang="0">
                <a:pos x="0" y="1142"/>
              </a:cxn>
              <a:cxn ang="0">
                <a:pos x="607" y="1122"/>
              </a:cxn>
              <a:cxn ang="0">
                <a:pos x="900" y="1122"/>
              </a:cxn>
              <a:cxn ang="0">
                <a:pos x="960" y="818"/>
              </a:cxn>
              <a:cxn ang="0">
                <a:pos x="920" y="283"/>
              </a:cxn>
              <a:cxn ang="0">
                <a:pos x="819" y="0"/>
              </a:cxn>
            </a:cxnLst>
            <a:rect l="0" t="0" r="r" b="b"/>
            <a:pathLst>
              <a:path w="963" h="1173">
                <a:moveTo>
                  <a:pt x="0" y="1142"/>
                </a:moveTo>
                <a:cubicBezTo>
                  <a:pt x="228" y="1133"/>
                  <a:pt x="457" y="1125"/>
                  <a:pt x="607" y="1122"/>
                </a:cubicBezTo>
                <a:cubicBezTo>
                  <a:pt x="757" y="1119"/>
                  <a:pt x="841" y="1173"/>
                  <a:pt x="900" y="1122"/>
                </a:cubicBezTo>
                <a:cubicBezTo>
                  <a:pt x="959" y="1071"/>
                  <a:pt x="957" y="958"/>
                  <a:pt x="960" y="818"/>
                </a:cubicBezTo>
                <a:cubicBezTo>
                  <a:pt x="963" y="678"/>
                  <a:pt x="943" y="419"/>
                  <a:pt x="920" y="283"/>
                </a:cubicBezTo>
                <a:cubicBezTo>
                  <a:pt x="897" y="147"/>
                  <a:pt x="858" y="73"/>
                  <a:pt x="819" y="0"/>
                </a:cubicBezTo>
              </a:path>
            </a:pathLst>
          </a:custGeom>
          <a:noFill/>
          <a:ln w="57150" cmpd="sng">
            <a:solidFill>
              <a:srgbClr val="FF0066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48555E-6 C -0.00329 -0.01341 -0.00138 -0.00185 6.66667E-6 -0.02335 C 0.00157 -0.04763 -0.00346 -0.06844 0.01233 -0.08185 C 0.01494 -0.07121 0.01494 -0.06196 0.00869 -0.05387 C 0.00643 -0.05456 0.00244 -0.05318 0.00174 -0.05618 C -0.00433 -0.08069 0.00226 -0.07514 0.00869 -0.07237 C 0.00921 -0.06705 0.00834 -0.06081 0.01041 -0.05618 C 0.01129 -0.05433 0.01372 -0.05849 0.01407 -0.06081 C 0.01511 -0.07029 0.01251 -0.07214 0.00869 -0.07722 C 0.00695 -0.0763 0.00417 -0.07699 0.00348 -0.07468 C -0.00294 -0.0511 0.00869 -0.04786 -0.00346 -0.05387 C -0.00468 -0.05549 -0.00676 -0.05618 -0.00711 -0.05849 C -0.00902 -0.0719 -0.0019 -0.06497 0.00174 -0.07468 " pathEditMode="relative" ptsTypes="ffffffffffffA">
                                      <p:cBhvr>
                                        <p:cTn id="15" dur="20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93064E-6 L -2.5E-6 -0.33294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4069 L -8.33333E-7 -4.16185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8" grpId="1" animBg="1"/>
      <p:bldP spid="132100" grpId="0" animBg="1"/>
      <p:bldP spid="132101" grpId="0" animBg="1"/>
      <p:bldP spid="132103" grpId="0" animBg="1"/>
      <p:bldP spid="132103" grpId="1" animBg="1"/>
      <p:bldP spid="132104" grpId="0" animBg="1"/>
      <p:bldP spid="13210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24" name="Picture 4" descr="marsandjets_mi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79248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Telluric </a:t>
            </a:r>
            <a:r>
              <a:rPr lang="en-US" sz="2800" dirty="0" smtClean="0"/>
              <a:t>bodies</a:t>
            </a:r>
            <a:r>
              <a:rPr lang="en-US" sz="2800" smtClean="0"/>
              <a:t>: planets </a:t>
            </a:r>
            <a:r>
              <a:rPr lang="en-US" sz="2800" dirty="0" smtClean="0"/>
              <a:t>and </a:t>
            </a:r>
            <a:r>
              <a:rPr lang="en-US" sz="2800" i="1" dirty="0" smtClean="0">
                <a:solidFill>
                  <a:schemeClr val="accent2"/>
                </a:solidFill>
              </a:rPr>
              <a:t>moons</a:t>
            </a:r>
            <a:endParaRPr lang="en-US" sz="2800" dirty="0">
              <a:solidFill>
                <a:schemeClr val="accent2"/>
              </a:solidFill>
            </a:endParaRPr>
          </a:p>
          <a:p>
            <a:pPr lvl="1"/>
            <a:r>
              <a:rPr lang="en-US" sz="2400" dirty="0"/>
              <a:t>Mercury</a:t>
            </a:r>
          </a:p>
          <a:p>
            <a:pPr lvl="1"/>
            <a:r>
              <a:rPr lang="en-US" sz="2400" dirty="0"/>
              <a:t>Venus</a:t>
            </a:r>
          </a:p>
          <a:p>
            <a:pPr lvl="1"/>
            <a:r>
              <a:rPr lang="en-US" sz="2400" dirty="0"/>
              <a:t>Earth </a:t>
            </a:r>
            <a:r>
              <a:rPr lang="en-US" dirty="0" smtClean="0"/>
              <a:t>&amp;</a:t>
            </a:r>
            <a:r>
              <a:rPr lang="en-US" sz="2400" dirty="0" smtClean="0"/>
              <a:t> </a:t>
            </a:r>
            <a:r>
              <a:rPr lang="en-US" sz="2400" i="1" dirty="0">
                <a:solidFill>
                  <a:schemeClr val="accent2"/>
                </a:solidFill>
              </a:rPr>
              <a:t>Moon</a:t>
            </a:r>
          </a:p>
          <a:p>
            <a:pPr lvl="1"/>
            <a:r>
              <a:rPr lang="en-US" sz="2400" dirty="0"/>
              <a:t>Mars</a:t>
            </a:r>
          </a:p>
          <a:p>
            <a:pPr lvl="1"/>
            <a:r>
              <a:rPr lang="en-US" sz="2400" i="1" dirty="0" smtClean="0">
                <a:solidFill>
                  <a:schemeClr val="accent2"/>
                </a:solidFill>
              </a:rPr>
              <a:t>Titan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Triton</a:t>
            </a:r>
            <a:r>
              <a:rPr lang="en-US" i="1" dirty="0" smtClean="0"/>
              <a:t> </a:t>
            </a:r>
            <a:r>
              <a:rPr lang="en-US" dirty="0" smtClean="0"/>
              <a:t>&amp; Pluto</a:t>
            </a:r>
            <a:endParaRPr lang="en-US" sz="2400" dirty="0"/>
          </a:p>
          <a:p>
            <a:r>
              <a:rPr lang="en-US" sz="2800" dirty="0"/>
              <a:t>Giant planets</a:t>
            </a:r>
          </a:p>
          <a:p>
            <a:pPr lvl="1"/>
            <a:r>
              <a:rPr lang="en-US" sz="2400" dirty="0"/>
              <a:t>Jupiter &amp; Saturn</a:t>
            </a:r>
          </a:p>
          <a:p>
            <a:pPr lvl="1"/>
            <a:r>
              <a:rPr lang="en-US" sz="2400" dirty="0"/>
              <a:t>Uranus</a:t>
            </a:r>
          </a:p>
          <a:p>
            <a:pPr lvl="1"/>
            <a:r>
              <a:rPr lang="en-US" sz="2400" dirty="0"/>
              <a:t>Neptune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657225" y="279400"/>
            <a:ext cx="7380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Dry (CO</a:t>
            </a:r>
            <a:r>
              <a:rPr lang="en-US" sz="3200" baseline="-25000">
                <a:solidFill>
                  <a:schemeClr val="bg1"/>
                </a:solidFill>
              </a:rPr>
              <a:t>2</a:t>
            </a:r>
            <a:r>
              <a:rPr lang="en-US" sz="3200">
                <a:solidFill>
                  <a:schemeClr val="bg1"/>
                </a:solidFill>
              </a:rPr>
              <a:t>) ice sublimation</a:t>
            </a:r>
          </a:p>
        </p:txBody>
      </p:sp>
      <p:pic>
        <p:nvPicPr>
          <p:cNvPr id="134147" name="Picture 3" descr="frost_du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3364" y="1"/>
            <a:ext cx="14432743" cy="6858000"/>
          </a:xfrm>
          <a:prstGeom prst="rect">
            <a:avLst/>
          </a:prstGeom>
          <a:noFill/>
        </p:spPr>
      </p:pic>
      <p:sp>
        <p:nvSpPr>
          <p:cNvPr id="134148" name="Line 4"/>
          <p:cNvSpPr>
            <a:spLocks noChangeShapeType="1"/>
          </p:cNvSpPr>
          <p:nvPr/>
        </p:nvSpPr>
        <p:spPr bwMode="auto">
          <a:xfrm>
            <a:off x="431800" y="1133475"/>
            <a:ext cx="0" cy="12160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431800" y="158432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piqueux_fi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</p:spPr>
      </p:pic>
      <p:sp>
        <p:nvSpPr>
          <p:cNvPr id="135171" name="Line 3"/>
          <p:cNvSpPr>
            <a:spLocks noChangeShapeType="1"/>
          </p:cNvSpPr>
          <p:nvPr/>
        </p:nvSpPr>
        <p:spPr bwMode="auto">
          <a:xfrm flipV="1">
            <a:off x="7346950" y="6227763"/>
            <a:ext cx="1355725" cy="158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7586663" y="6264275"/>
            <a:ext cx="903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</a:rPr>
              <a:t>300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6196" name="Picture 4" descr="schema4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3731"/>
            <a:ext cx="9144000" cy="69779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piqueux_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3597964" cy="6858000"/>
          </a:xfrm>
          <a:prstGeom prst="rect">
            <a:avLst/>
          </a:prstGeom>
          <a:noFill/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6472238" y="6216650"/>
            <a:ext cx="2105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/>
            </a:r>
            <a:br>
              <a:rPr lang="en-US" dirty="0">
                <a:solidFill>
                  <a:schemeClr val="tx2"/>
                </a:solidFill>
                <a:latin typeface="+mj-lt"/>
              </a:rPr>
            </a:br>
            <a:r>
              <a:rPr lang="en-US" i="1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i="1" dirty="0" err="1">
                <a:solidFill>
                  <a:schemeClr val="bg1"/>
                </a:solidFill>
                <a:latin typeface="+mj-lt"/>
              </a:rPr>
              <a:t>Piqueux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 et al. 2003</a:t>
            </a:r>
            <a:r>
              <a:rPr lang="en-US" i="1" dirty="0">
                <a:solidFill>
                  <a:schemeClr val="tx2"/>
                </a:solidFill>
                <a:latin typeface="+mj-lt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70124"/>
            <a:ext cx="9144000" cy="91440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/>
          <a:lstStyle/>
          <a:p>
            <a:r>
              <a:rPr lang="en-US" dirty="0"/>
              <a:t>Titan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4800600" cy="4807284"/>
          </a:xfrm>
        </p:spPr>
        <p:txBody>
          <a:bodyPr/>
          <a:lstStyle/>
          <a:p>
            <a:r>
              <a:rPr lang="en-US" dirty="0"/>
              <a:t>Icy body</a:t>
            </a:r>
          </a:p>
          <a:p>
            <a:pPr lvl="2"/>
            <a:r>
              <a:rPr lang="en-US" dirty="0"/>
              <a:t>Silicate </a:t>
            </a:r>
            <a:r>
              <a:rPr lang="en-US" dirty="0" smtClean="0"/>
              <a:t>core</a:t>
            </a:r>
          </a:p>
          <a:p>
            <a:pPr lvl="2"/>
            <a:r>
              <a:rPr lang="en-US" dirty="0" smtClean="0"/>
              <a:t>Icy mantle and crust</a:t>
            </a:r>
            <a:endParaRPr lang="en-US" dirty="0"/>
          </a:p>
          <a:p>
            <a:pPr lvl="2"/>
            <a:r>
              <a:rPr lang="en-US" dirty="0"/>
              <a:t>Larger than Mercury !</a:t>
            </a:r>
          </a:p>
          <a:p>
            <a:r>
              <a:rPr lang="en-US" dirty="0"/>
              <a:t>Dense atmosphere</a:t>
            </a:r>
          </a:p>
          <a:p>
            <a:pPr lvl="2"/>
            <a:r>
              <a:rPr lang="en-US" dirty="0"/>
              <a:t>N</a:t>
            </a:r>
            <a:r>
              <a:rPr lang="en-US" baseline="-25000" dirty="0"/>
              <a:t>2 </a:t>
            </a:r>
            <a:r>
              <a:rPr lang="en-US" dirty="0"/>
              <a:t>(95 %) &amp; CH</a:t>
            </a:r>
            <a:r>
              <a:rPr lang="en-US" baseline="-25000" dirty="0"/>
              <a:t>4 </a:t>
            </a:r>
            <a:r>
              <a:rPr lang="en-US" dirty="0"/>
              <a:t>(5 </a:t>
            </a:r>
            <a:r>
              <a:rPr lang="en-US" dirty="0" smtClean="0"/>
              <a:t>%)</a:t>
            </a:r>
          </a:p>
          <a:p>
            <a:pPr lvl="3"/>
            <a:r>
              <a:rPr lang="en-US" dirty="0" smtClean="0"/>
              <a:t>Clouds of ethane and methane</a:t>
            </a:r>
            <a:endParaRPr lang="en-US" dirty="0"/>
          </a:p>
          <a:p>
            <a:pPr lvl="3"/>
            <a:r>
              <a:rPr lang="en-US" dirty="0" smtClean="0"/>
              <a:t>Overlying thick yellowish photochemical haze (</a:t>
            </a:r>
            <a:r>
              <a:rPr lang="en-US" dirty="0" err="1" smtClean="0"/>
              <a:t>tholins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Surface </a:t>
            </a:r>
            <a:r>
              <a:rPr lang="en-US" dirty="0"/>
              <a:t>pressure around 1.4 </a:t>
            </a:r>
            <a:r>
              <a:rPr lang="en-US" dirty="0" smtClean="0"/>
              <a:t>bar</a:t>
            </a:r>
            <a:endParaRPr lang="en-US" dirty="0"/>
          </a:p>
        </p:txBody>
      </p:sp>
      <p:pic>
        <p:nvPicPr>
          <p:cNvPr id="121861" name="Picture 5" descr="File:Titan in natural color Cass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714" y="1828800"/>
            <a:ext cx="41148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5029200" y="61722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>
                <a:latin typeface="+mj-lt"/>
              </a:rPr>
              <a:t>Titan </a:t>
            </a:r>
            <a:r>
              <a:rPr lang="fr-FR" i="1" dirty="0" err="1">
                <a:latin typeface="+mj-lt"/>
              </a:rPr>
              <a:t>seen</a:t>
            </a:r>
            <a:r>
              <a:rPr lang="fr-FR" i="1" dirty="0">
                <a:latin typeface="+mj-lt"/>
              </a:rPr>
              <a:t> by </a:t>
            </a:r>
            <a:r>
              <a:rPr lang="fr-FR" dirty="0" smtClean="0">
                <a:latin typeface="+mj-lt"/>
              </a:rPr>
              <a:t>Voyager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dirty="0"/>
              <a:t>Titan’s atmospheric circulation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8991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Single Hadley-cell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From summer pole to winter pole</a:t>
            </a:r>
          </a:p>
          <a:p>
            <a:pPr>
              <a:lnSpc>
                <a:spcPct val="90000"/>
              </a:lnSpc>
            </a:pPr>
            <a:r>
              <a:rPr lang="en-US" dirty="0"/>
              <a:t>“</a:t>
            </a:r>
            <a:r>
              <a:rPr lang="en-US" dirty="0" err="1"/>
              <a:t>Methanological</a:t>
            </a:r>
            <a:r>
              <a:rPr lang="en-US" dirty="0"/>
              <a:t>” </a:t>
            </a:r>
            <a:r>
              <a:rPr lang="en-US" dirty="0" smtClean="0"/>
              <a:t>cycle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Denser cloud cover in winter pole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Precipitations (“Tropical climate”)</a:t>
            </a:r>
          </a:p>
        </p:txBody>
      </p:sp>
      <p:pic>
        <p:nvPicPr>
          <p:cNvPr id="140293" name="Picture 5" descr="File:Titanclo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81400"/>
            <a:ext cx="3657600" cy="285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3810000" y="6477000"/>
            <a:ext cx="533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 err="1">
                <a:latin typeface="+mj-lt"/>
              </a:rPr>
              <a:t>Clouds</a:t>
            </a:r>
            <a:r>
              <a:rPr lang="fr-FR" i="1" dirty="0">
                <a:latin typeface="+mj-lt"/>
              </a:rPr>
              <a:t> (false </a:t>
            </a:r>
            <a:r>
              <a:rPr lang="fr-FR" i="1" dirty="0" err="1">
                <a:latin typeface="+mj-lt"/>
              </a:rPr>
              <a:t>colors</a:t>
            </a:r>
            <a:r>
              <a:rPr lang="fr-FR" i="1" dirty="0">
                <a:latin typeface="+mj-lt"/>
              </a:rPr>
              <a:t>) </a:t>
            </a:r>
            <a:r>
              <a:rPr lang="fr-FR" i="1" dirty="0" err="1">
                <a:latin typeface="+mj-lt"/>
              </a:rPr>
              <a:t>seen</a:t>
            </a:r>
            <a:r>
              <a:rPr lang="fr-FR" i="1" dirty="0">
                <a:latin typeface="+mj-lt"/>
              </a:rPr>
              <a:t> by </a:t>
            </a:r>
            <a:r>
              <a:rPr lang="fr-FR" dirty="0">
                <a:latin typeface="+mj-lt"/>
              </a:rPr>
              <a:t>Cassini</a:t>
            </a:r>
            <a:r>
              <a:rPr lang="fr-FR" i="1" dirty="0">
                <a:latin typeface="+mj-lt"/>
              </a:rPr>
              <a:t> over N. pole</a:t>
            </a:r>
            <a:endParaRPr lang="fr-FR" dirty="0">
              <a:latin typeface="+mj-lt"/>
            </a:endParaRPr>
          </a:p>
        </p:txBody>
      </p:sp>
      <p:pic>
        <p:nvPicPr>
          <p:cNvPr id="140298" name="Picture 10" descr="File:PIA12481 Titan specular refl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19500"/>
            <a:ext cx="2819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3048000" y="3657600"/>
            <a:ext cx="1371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err="1">
                <a:latin typeface="+mj-lt"/>
              </a:rPr>
              <a:t>Specular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reflection</a:t>
            </a:r>
            <a:r>
              <a:rPr lang="fr-FR" i="1" dirty="0">
                <a:latin typeface="+mj-lt"/>
              </a:rPr>
              <a:t> </a:t>
            </a:r>
            <a:r>
              <a:rPr lang="fr-FR" i="1" dirty="0" smtClean="0">
                <a:latin typeface="+mj-lt"/>
              </a:rPr>
              <a:t>over a </a:t>
            </a:r>
            <a:r>
              <a:rPr lang="fr-FR" i="1" dirty="0" err="1" smtClean="0">
                <a:latin typeface="+mj-lt"/>
              </a:rPr>
              <a:t>methane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 err="1" smtClean="0">
                <a:latin typeface="+mj-lt"/>
              </a:rPr>
              <a:t>lake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/>
            <a:r>
              <a:rPr lang="fr-FR" dirty="0" err="1" smtClean="0"/>
              <a:t>Titan’s</a:t>
            </a:r>
            <a:r>
              <a:rPr lang="fr-FR" dirty="0" smtClean="0"/>
              <a:t> </a:t>
            </a:r>
            <a:r>
              <a:rPr lang="fr-FR" dirty="0" err="1" smtClean="0"/>
              <a:t>methane</a:t>
            </a:r>
            <a:r>
              <a:rPr lang="fr-FR" dirty="0" smtClean="0"/>
              <a:t> cycle</a:t>
            </a:r>
            <a:endParaRPr lang="fr-FR" dirty="0"/>
          </a:p>
        </p:txBody>
      </p:sp>
      <p:pic>
        <p:nvPicPr>
          <p:cNvPr id="1026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71471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 dirty="0"/>
              <a:t>Titan’s lakes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8915400" cy="4953000"/>
          </a:xfrm>
        </p:spPr>
        <p:txBody>
          <a:bodyPr/>
          <a:lstStyle/>
          <a:p>
            <a:r>
              <a:rPr lang="en-US" dirty="0"/>
              <a:t>Hydrocarbon lakes</a:t>
            </a:r>
          </a:p>
          <a:p>
            <a:pPr lvl="1"/>
            <a:r>
              <a:rPr lang="en-US" dirty="0"/>
              <a:t>Only </a:t>
            </a:r>
            <a:r>
              <a:rPr lang="en-US" dirty="0" smtClean="0"/>
              <a:t>known liquid </a:t>
            </a:r>
            <a:r>
              <a:rPr lang="en-US" dirty="0"/>
              <a:t>bodies in the whole Solar system except Earth’s </a:t>
            </a:r>
            <a:r>
              <a:rPr lang="en-US" dirty="0" smtClean="0"/>
              <a:t>water oceans and lakes.</a:t>
            </a:r>
            <a:endParaRPr lang="en-US" dirty="0"/>
          </a:p>
          <a:p>
            <a:r>
              <a:rPr lang="en-US" dirty="0"/>
              <a:t>Level variations</a:t>
            </a:r>
          </a:p>
          <a:p>
            <a:pPr lvl="1"/>
            <a:r>
              <a:rPr lang="en-US" dirty="0"/>
              <a:t>More extended in the winter pole</a:t>
            </a:r>
          </a:p>
        </p:txBody>
      </p:sp>
      <p:pic>
        <p:nvPicPr>
          <p:cNvPr id="141316" name="Picture 4" descr="File:PIA10008 Seas and Lakes on Ti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24200"/>
            <a:ext cx="3733800" cy="294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4953000" y="6211669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>
                <a:latin typeface="+mj-lt"/>
              </a:rPr>
              <a:t>Radar composite image </a:t>
            </a:r>
            <a:r>
              <a:rPr lang="fr-FR" i="1" dirty="0" err="1">
                <a:latin typeface="+mj-lt"/>
              </a:rPr>
              <a:t>from</a:t>
            </a:r>
            <a:r>
              <a:rPr lang="fr-FR" i="1" dirty="0">
                <a:latin typeface="+mj-lt"/>
              </a:rPr>
              <a:t> </a:t>
            </a:r>
            <a:r>
              <a:rPr lang="fr-FR" dirty="0">
                <a:latin typeface="+mj-lt"/>
              </a:rPr>
              <a:t>Cassini (N . Pole)</a:t>
            </a:r>
          </a:p>
        </p:txBody>
      </p:sp>
      <p:pic>
        <p:nvPicPr>
          <p:cNvPr id="141319" name="Picture 7" descr="File:PIA09184 -Titan Sea and Lake Superi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3886200"/>
            <a:ext cx="4000783" cy="236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304800" y="6336268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>
                <a:latin typeface="+mj-lt"/>
              </a:rPr>
              <a:t>Size </a:t>
            </a:r>
            <a:r>
              <a:rPr lang="fr-FR" i="1" dirty="0" err="1">
                <a:latin typeface="+mj-lt"/>
              </a:rPr>
              <a:t>comparison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with</a:t>
            </a:r>
            <a:r>
              <a:rPr lang="fr-FR" i="1" dirty="0">
                <a:latin typeface="+mj-lt"/>
              </a:rPr>
              <a:t> Lake Superior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229600" cy="1143000"/>
          </a:xfrm>
        </p:spPr>
        <p:txBody>
          <a:bodyPr/>
          <a:lstStyle/>
          <a:p>
            <a:r>
              <a:rPr lang="en-US" dirty="0"/>
              <a:t>Triton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5638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Largest satellite of Neptune</a:t>
            </a:r>
          </a:p>
          <a:p>
            <a:pPr>
              <a:lnSpc>
                <a:spcPct val="90000"/>
              </a:lnSpc>
            </a:pPr>
            <a:r>
              <a:rPr lang="en-US" dirty="0"/>
              <a:t>Thin atmosphere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~20 µbar (N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Dynamics dominated by condensation fluxes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 sublimates in summer polar cap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Condensates at winter polar cap</a:t>
            </a:r>
          </a:p>
        </p:txBody>
      </p:sp>
      <p:pic>
        <p:nvPicPr>
          <p:cNvPr id="149509" name="Picture 5" descr="File:Triton's atmosp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371600"/>
            <a:ext cx="24384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3733800" y="63246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>
                <a:latin typeface="+mj-lt"/>
              </a:rPr>
              <a:t>Cloud over the </a:t>
            </a:r>
            <a:r>
              <a:rPr lang="fr-FR" i="1" dirty="0" err="1">
                <a:latin typeface="+mj-lt"/>
              </a:rPr>
              <a:t>limb</a:t>
            </a:r>
            <a:r>
              <a:rPr lang="fr-FR" i="1" dirty="0">
                <a:latin typeface="+mj-lt"/>
              </a:rPr>
              <a:t> of Triton </a:t>
            </a:r>
            <a:r>
              <a:rPr lang="fr-FR" i="1" dirty="0" err="1">
                <a:latin typeface="+mj-lt"/>
              </a:rPr>
              <a:t>seen</a:t>
            </a:r>
            <a:r>
              <a:rPr lang="fr-FR" i="1" dirty="0">
                <a:latin typeface="+mj-lt"/>
              </a:rPr>
              <a:t> by </a:t>
            </a:r>
            <a:r>
              <a:rPr lang="fr-FR" dirty="0">
                <a:latin typeface="+mj-lt"/>
              </a:rPr>
              <a:t>Voyager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15287" cy="914400"/>
          </a:xfrm>
        </p:spPr>
        <p:txBody>
          <a:bodyPr/>
          <a:lstStyle/>
          <a:p>
            <a:r>
              <a:rPr lang="en-US" smtClean="0"/>
              <a:t>Mercury</a:t>
            </a: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267200" cy="4419600"/>
          </a:xfrm>
        </p:spPr>
        <p:txBody>
          <a:bodyPr/>
          <a:lstStyle/>
          <a:p>
            <a:r>
              <a:rPr lang="en-US" sz="2800" smtClean="0"/>
              <a:t>Small rocky planet</a:t>
            </a:r>
          </a:p>
          <a:p>
            <a:pPr lvl="1"/>
            <a:r>
              <a:rPr lang="en-US" sz="2600" smtClean="0"/>
              <a:t>Smaller than some satellites</a:t>
            </a:r>
          </a:p>
          <a:p>
            <a:r>
              <a:rPr lang="en-US" sz="2800" smtClean="0"/>
              <a:t>Looking alike the Moon</a:t>
            </a:r>
          </a:p>
          <a:p>
            <a:pPr lvl="1"/>
            <a:r>
              <a:rPr lang="en-US" sz="2600" smtClean="0"/>
              <a:t>Craterized surface</a:t>
            </a:r>
          </a:p>
          <a:p>
            <a:pPr lvl="1"/>
            <a:r>
              <a:rPr lang="en-US" sz="2600" smtClean="0"/>
              <a:t>No atmosphere</a:t>
            </a:r>
          </a:p>
          <a:p>
            <a:r>
              <a:rPr lang="en-US" sz="2800" smtClean="0"/>
              <a:t>Surface temperature</a:t>
            </a:r>
          </a:p>
          <a:p>
            <a:pPr lvl="1"/>
            <a:r>
              <a:rPr lang="en-US" sz="2600" smtClean="0"/>
              <a:t>Dayside : + 450°C</a:t>
            </a:r>
          </a:p>
          <a:p>
            <a:pPr lvl="1"/>
            <a:r>
              <a:rPr lang="en-US" sz="2600" smtClean="0"/>
              <a:t>Nightside : – 150°C</a:t>
            </a:r>
          </a:p>
          <a:p>
            <a:pPr lvl="1"/>
            <a:endParaRPr lang="en-US" sz="2600"/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4572000" y="60960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i="1" dirty="0" smtClean="0">
                <a:latin typeface="+mj-lt"/>
              </a:rPr>
              <a:t>Mercury as seen by </a:t>
            </a:r>
            <a:r>
              <a:rPr lang="en-US" dirty="0" smtClean="0">
                <a:latin typeface="+mj-lt"/>
              </a:rPr>
              <a:t>Messenger</a:t>
            </a:r>
            <a:endParaRPr lang="en-US" dirty="0">
              <a:latin typeface="+mj-lt"/>
            </a:endParaRPr>
          </a:p>
        </p:txBody>
      </p:sp>
      <p:pic>
        <p:nvPicPr>
          <p:cNvPr id="38914" name="Picture 2" descr="http://inapcache.boston.com/universal/site_graphics/blogs/bigpicture/mercury_06_08/m01_PIA10398.jpg"/>
          <p:cNvPicPr>
            <a:picLocks noChangeAspect="1" noChangeArrowheads="1"/>
          </p:cNvPicPr>
          <p:nvPr/>
        </p:nvPicPr>
        <p:blipFill>
          <a:blip r:embed="rId2" cstate="print"/>
          <a:srcRect l="25858" t="4819" r="16768" b="4819"/>
          <a:stretch>
            <a:fillRect/>
          </a:stretch>
        </p:blipFill>
        <p:spPr bwMode="auto">
          <a:xfrm>
            <a:off x="4563872" y="1371600"/>
            <a:ext cx="4400296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2063884"/>
            <a:ext cx="4419600" cy="4260715"/>
          </a:xfrm>
        </p:spPr>
        <p:txBody>
          <a:bodyPr/>
          <a:lstStyle/>
          <a:p>
            <a:r>
              <a:rPr lang="fr-FR" dirty="0" smtClean="0"/>
              <a:t>Distinctive </a:t>
            </a:r>
            <a:r>
              <a:rPr lang="fr-FR" dirty="0" err="1" smtClean="0"/>
              <a:t>yellow-brown</a:t>
            </a:r>
            <a:r>
              <a:rPr lang="fr-FR" dirty="0" smtClean="0"/>
              <a:t> hue at N. pole</a:t>
            </a:r>
          </a:p>
          <a:p>
            <a:r>
              <a:rPr lang="fr-FR" dirty="0" err="1" smtClean="0"/>
              <a:t>Relatively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nitrogen</a:t>
            </a:r>
            <a:r>
              <a:rPr lang="fr-FR" dirty="0" smtClean="0"/>
              <a:t> </a:t>
            </a:r>
            <a:r>
              <a:rPr lang="fr-FR" dirty="0" err="1" smtClean="0"/>
              <a:t>ice</a:t>
            </a:r>
            <a:r>
              <a:rPr lang="fr-FR" dirty="0" smtClean="0"/>
              <a:t> and more </a:t>
            </a:r>
            <a:r>
              <a:rPr lang="fr-FR" dirty="0" err="1" smtClean="0"/>
              <a:t>methane</a:t>
            </a:r>
            <a:r>
              <a:rPr lang="fr-FR" dirty="0" smtClean="0"/>
              <a:t> </a:t>
            </a:r>
            <a:r>
              <a:rPr lang="fr-FR" dirty="0" err="1" smtClean="0"/>
              <a:t>ice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026" name="Picture 2" descr="Pluto’s diversity of geological and compositional fea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3885"/>
            <a:ext cx="4317309" cy="2660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48200" y="4733379"/>
            <a:ext cx="4495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 err="1" smtClean="0">
                <a:latin typeface="+mj-lt"/>
              </a:rPr>
              <a:t>North</a:t>
            </a:r>
            <a:r>
              <a:rPr lang="fr-FR" i="1" dirty="0" smtClean="0">
                <a:latin typeface="+mj-lt"/>
              </a:rPr>
              <a:t> pole of Pluto as </a:t>
            </a:r>
            <a:r>
              <a:rPr lang="fr-FR" i="1" dirty="0" err="1" smtClean="0">
                <a:latin typeface="+mj-lt"/>
              </a:rPr>
              <a:t>seen</a:t>
            </a:r>
            <a:r>
              <a:rPr lang="fr-FR" i="1" dirty="0" smtClean="0">
                <a:latin typeface="+mj-lt"/>
              </a:rPr>
              <a:t> by </a:t>
            </a:r>
            <a:r>
              <a:rPr lang="fr-FR" dirty="0" smtClean="0">
                <a:latin typeface="+mj-lt"/>
              </a:rPr>
              <a:t>New Horizons</a:t>
            </a:r>
            <a:endParaRPr lang="fr-FR" i="1" dirty="0" smtClean="0">
              <a:latin typeface="+mj-lt"/>
            </a:endParaRPr>
          </a:p>
          <a:p>
            <a:pPr algn="just">
              <a:spcBef>
                <a:spcPct val="50000"/>
              </a:spcBef>
            </a:pPr>
            <a:r>
              <a:rPr lang="fr-FR" i="1" dirty="0" smtClean="0">
                <a:latin typeface="+mj-lt"/>
              </a:rPr>
              <a:t>(</a:t>
            </a:r>
            <a:r>
              <a:rPr lang="fr-FR" i="1" dirty="0" err="1" smtClean="0">
                <a:latin typeface="+mj-lt"/>
              </a:rPr>
              <a:t>enhanced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 err="1" smtClean="0">
                <a:latin typeface="+mj-lt"/>
              </a:rPr>
              <a:t>color</a:t>
            </a:r>
            <a:r>
              <a:rPr lang="fr-FR" i="1" dirty="0" smtClean="0">
                <a:latin typeface="+mj-lt"/>
              </a:rPr>
              <a:t>)</a:t>
            </a:r>
            <a:endParaRPr lang="fr-FR" i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08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dirty="0"/>
              <a:t>Jupiter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962400" cy="5105400"/>
          </a:xfrm>
        </p:spPr>
        <p:txBody>
          <a:bodyPr/>
          <a:lstStyle/>
          <a:p>
            <a:r>
              <a:rPr lang="en-US" dirty="0"/>
              <a:t>Strongest planetary magnetic field</a:t>
            </a:r>
          </a:p>
          <a:p>
            <a:pPr lvl="1"/>
            <a:r>
              <a:rPr lang="en-US" dirty="0"/>
              <a:t>Strong </a:t>
            </a:r>
            <a:r>
              <a:rPr lang="en-US" dirty="0" err="1"/>
              <a:t>auroral</a:t>
            </a:r>
            <a:r>
              <a:rPr lang="en-US" dirty="0"/>
              <a:t> effects</a:t>
            </a:r>
          </a:p>
        </p:txBody>
      </p:sp>
      <p:pic>
        <p:nvPicPr>
          <p:cNvPr id="119813" name="Picture 5" descr="jupiter_aurora_450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24000"/>
            <a:ext cx="4411663" cy="4793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4038600" y="6400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 err="1" smtClean="0">
                <a:latin typeface="+mj-lt"/>
              </a:rPr>
              <a:t>Auroræ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obersved</a:t>
            </a:r>
            <a:r>
              <a:rPr lang="fr-FR" i="1" dirty="0">
                <a:latin typeface="+mj-lt"/>
              </a:rPr>
              <a:t> on Jupiter </a:t>
            </a:r>
            <a:r>
              <a:rPr lang="fr-FR" i="1" dirty="0" smtClean="0">
                <a:latin typeface="+mj-lt"/>
              </a:rPr>
              <a:t>in UV by </a:t>
            </a:r>
            <a:r>
              <a:rPr lang="fr-FR" dirty="0">
                <a:latin typeface="+mj-lt"/>
              </a:rPr>
              <a:t>HST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/>
          <a:lstStyle/>
          <a:p>
            <a:r>
              <a:rPr lang="en-US" dirty="0"/>
              <a:t>Jupiter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1524000"/>
          </a:xfrm>
        </p:spPr>
        <p:txBody>
          <a:bodyPr>
            <a:normAutofit/>
          </a:bodyPr>
          <a:lstStyle/>
          <a:p>
            <a:r>
              <a:rPr lang="en-US" dirty="0"/>
              <a:t>Dynamical effects</a:t>
            </a:r>
          </a:p>
          <a:p>
            <a:pPr lvl="1"/>
            <a:r>
              <a:rPr lang="en-US" dirty="0" smtClean="0"/>
              <a:t>Numerous transient cyclones at S. pole</a:t>
            </a:r>
          </a:p>
          <a:p>
            <a:pPr lvl="1"/>
            <a:r>
              <a:rPr lang="en-US" dirty="0" smtClean="0"/>
              <a:t>Less numerous at N. pole</a:t>
            </a:r>
            <a:endParaRPr lang="en-US" dirty="0"/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4585854" y="6059269"/>
            <a:ext cx="434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 err="1" smtClean="0">
                <a:latin typeface="+mj-lt"/>
              </a:rPr>
              <a:t>Stacked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>
                <a:latin typeface="+mj-lt"/>
              </a:rPr>
              <a:t>images </a:t>
            </a:r>
            <a:r>
              <a:rPr lang="fr-FR" i="1" dirty="0" err="1">
                <a:latin typeface="+mj-lt"/>
              </a:rPr>
              <a:t>centered</a:t>
            </a:r>
            <a:r>
              <a:rPr lang="fr-FR" i="1" dirty="0">
                <a:latin typeface="+mj-lt"/>
              </a:rPr>
              <a:t> on </a:t>
            </a:r>
            <a:r>
              <a:rPr lang="fr-FR" i="1" dirty="0" smtClean="0">
                <a:latin typeface="+mj-lt"/>
              </a:rPr>
              <a:t>S. </a:t>
            </a:r>
            <a:r>
              <a:rPr lang="fr-FR" i="1" dirty="0">
                <a:latin typeface="+mj-lt"/>
              </a:rPr>
              <a:t>pole </a:t>
            </a:r>
            <a:r>
              <a:rPr lang="fr-FR" i="1" dirty="0" err="1" smtClean="0">
                <a:latin typeface="+mj-lt"/>
              </a:rPr>
              <a:t>observed</a:t>
            </a:r>
            <a:r>
              <a:rPr lang="fr-FR" i="1" dirty="0" smtClean="0">
                <a:latin typeface="+mj-lt"/>
              </a:rPr>
              <a:t> by </a:t>
            </a:r>
            <a:r>
              <a:rPr lang="fr-FR" dirty="0" err="1" smtClean="0">
                <a:latin typeface="+mj-lt"/>
              </a:rPr>
              <a:t>Juno</a:t>
            </a:r>
            <a:endParaRPr lang="fr-FR" dirty="0">
              <a:latin typeface="+mj-lt"/>
            </a:endParaRPr>
          </a:p>
        </p:txBody>
      </p:sp>
      <p:pic>
        <p:nvPicPr>
          <p:cNvPr id="2050" name="Picture 2" descr="http://www.ucl.ac.uk/news/news-articles/1017/Juno_jupi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54" y="2795657"/>
            <a:ext cx="4333009" cy="324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727" y="3363249"/>
            <a:ext cx="2057400" cy="269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7818" y="6045414"/>
            <a:ext cx="23067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 smtClean="0">
                <a:latin typeface="+mj-lt"/>
              </a:rPr>
              <a:t>Image </a:t>
            </a:r>
            <a:r>
              <a:rPr lang="fr-FR" i="1" dirty="0" err="1" smtClean="0">
                <a:latin typeface="+mj-lt"/>
              </a:rPr>
              <a:t>centered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>
                <a:latin typeface="+mj-lt"/>
              </a:rPr>
              <a:t>on </a:t>
            </a:r>
            <a:r>
              <a:rPr lang="fr-FR" i="1" dirty="0" smtClean="0">
                <a:latin typeface="+mj-lt"/>
              </a:rPr>
              <a:t>N. </a:t>
            </a:r>
            <a:r>
              <a:rPr lang="fr-FR" i="1" dirty="0">
                <a:latin typeface="+mj-lt"/>
              </a:rPr>
              <a:t>pole </a:t>
            </a:r>
            <a:r>
              <a:rPr lang="fr-FR" i="1" dirty="0" err="1" smtClean="0">
                <a:latin typeface="+mj-lt"/>
              </a:rPr>
              <a:t>observed</a:t>
            </a:r>
            <a:r>
              <a:rPr lang="fr-FR" i="1" dirty="0" smtClean="0">
                <a:latin typeface="+mj-lt"/>
              </a:rPr>
              <a:t> by </a:t>
            </a:r>
            <a:r>
              <a:rPr lang="fr-FR" dirty="0" err="1" smtClean="0">
                <a:latin typeface="+mj-lt"/>
              </a:rPr>
              <a:t>Juno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/>
          <a:lstStyle/>
          <a:p>
            <a:r>
              <a:rPr lang="en-US" dirty="0"/>
              <a:t>Jupiter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1524000"/>
          </a:xfrm>
        </p:spPr>
        <p:txBody>
          <a:bodyPr>
            <a:normAutofit/>
          </a:bodyPr>
          <a:lstStyle/>
          <a:p>
            <a:r>
              <a:rPr lang="en-US" dirty="0"/>
              <a:t>Dynamical effects</a:t>
            </a:r>
          </a:p>
          <a:p>
            <a:pPr lvl="1"/>
            <a:r>
              <a:rPr lang="en-US" dirty="0" smtClean="0"/>
              <a:t>Numerous transient cyclones at S. pole</a:t>
            </a:r>
          </a:p>
          <a:p>
            <a:pPr lvl="1"/>
            <a:r>
              <a:rPr lang="en-US" dirty="0" smtClean="0"/>
              <a:t>Less numerous at N. pole</a:t>
            </a:r>
            <a:endParaRPr lang="en-US" dirty="0"/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4585854" y="6059269"/>
            <a:ext cx="434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 err="1" smtClean="0">
                <a:latin typeface="+mj-lt"/>
              </a:rPr>
              <a:t>Infrared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 err="1" smtClean="0">
                <a:latin typeface="+mj-lt"/>
              </a:rPr>
              <a:t>view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 err="1" smtClean="0">
                <a:latin typeface="+mj-lt"/>
              </a:rPr>
              <a:t>centered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>
                <a:latin typeface="+mj-lt"/>
              </a:rPr>
              <a:t>on </a:t>
            </a:r>
            <a:r>
              <a:rPr lang="fr-FR" i="1" dirty="0" smtClean="0">
                <a:latin typeface="+mj-lt"/>
              </a:rPr>
              <a:t>S. </a:t>
            </a:r>
            <a:r>
              <a:rPr lang="fr-FR" i="1" dirty="0">
                <a:latin typeface="+mj-lt"/>
              </a:rPr>
              <a:t>pole </a:t>
            </a:r>
            <a:r>
              <a:rPr lang="fr-FR" i="1" dirty="0" err="1" smtClean="0">
                <a:latin typeface="+mj-lt"/>
              </a:rPr>
              <a:t>observed</a:t>
            </a:r>
            <a:r>
              <a:rPr lang="fr-FR" i="1" dirty="0" smtClean="0">
                <a:latin typeface="+mj-lt"/>
              </a:rPr>
              <a:t> by </a:t>
            </a:r>
            <a:r>
              <a:rPr lang="fr-FR" dirty="0" err="1" smtClean="0">
                <a:latin typeface="+mj-lt"/>
              </a:rPr>
              <a:t>Juno</a:t>
            </a:r>
            <a:endParaRPr lang="fr-FR" dirty="0"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727" y="3363249"/>
            <a:ext cx="2057400" cy="269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7818" y="6045414"/>
            <a:ext cx="23067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 smtClean="0">
                <a:latin typeface="+mj-lt"/>
              </a:rPr>
              <a:t>Image </a:t>
            </a:r>
            <a:r>
              <a:rPr lang="fr-FR" i="1" dirty="0" err="1" smtClean="0">
                <a:latin typeface="+mj-lt"/>
              </a:rPr>
              <a:t>centered</a:t>
            </a:r>
            <a:r>
              <a:rPr lang="fr-FR" i="1" dirty="0" smtClean="0">
                <a:latin typeface="+mj-lt"/>
              </a:rPr>
              <a:t> </a:t>
            </a:r>
            <a:r>
              <a:rPr lang="fr-FR" i="1" dirty="0">
                <a:latin typeface="+mj-lt"/>
              </a:rPr>
              <a:t>on </a:t>
            </a:r>
            <a:r>
              <a:rPr lang="fr-FR" i="1" dirty="0" smtClean="0">
                <a:latin typeface="+mj-lt"/>
              </a:rPr>
              <a:t>N. </a:t>
            </a:r>
            <a:r>
              <a:rPr lang="fr-FR" i="1" dirty="0">
                <a:latin typeface="+mj-lt"/>
              </a:rPr>
              <a:t>pole </a:t>
            </a:r>
            <a:r>
              <a:rPr lang="fr-FR" i="1" dirty="0" err="1" smtClean="0">
                <a:latin typeface="+mj-lt"/>
              </a:rPr>
              <a:t>observed</a:t>
            </a:r>
            <a:r>
              <a:rPr lang="fr-FR" i="1" dirty="0" smtClean="0">
                <a:latin typeface="+mj-lt"/>
              </a:rPr>
              <a:t> by </a:t>
            </a:r>
            <a:r>
              <a:rPr lang="fr-FR" dirty="0" err="1" smtClean="0">
                <a:latin typeface="+mj-lt"/>
              </a:rPr>
              <a:t>Juno</a:t>
            </a:r>
            <a:endParaRPr lang="fr-FR" dirty="0"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4" t="8889" r="8333" b="3333"/>
          <a:stretch/>
        </p:blipFill>
        <p:spPr>
          <a:xfrm>
            <a:off x="4622800" y="3033174"/>
            <a:ext cx="4140200" cy="3000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450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r>
              <a:rPr lang="en-US"/>
              <a:t>Saturn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1143000"/>
          </a:xfrm>
        </p:spPr>
        <p:txBody>
          <a:bodyPr/>
          <a:lstStyle/>
          <a:p>
            <a:r>
              <a:rPr lang="en-US" dirty="0"/>
              <a:t>Similar to Jupiter in most aspects</a:t>
            </a:r>
          </a:p>
          <a:p>
            <a:pPr lvl="1"/>
            <a:r>
              <a:rPr lang="en-US" dirty="0"/>
              <a:t>Hexagonal northern </a:t>
            </a:r>
            <a:r>
              <a:rPr lang="en-US" dirty="0" smtClean="0"/>
              <a:t>vortex</a:t>
            </a:r>
            <a:endParaRPr lang="en-US" dirty="0"/>
          </a:p>
        </p:txBody>
      </p:sp>
      <p:pic>
        <p:nvPicPr>
          <p:cNvPr id="120838" name="Picture 6" descr="Saturn_polar_vort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669" y="2667000"/>
            <a:ext cx="4578931" cy="3408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4648200" y="61722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i="1" smtClean="0">
                <a:latin typeface="+mj-lt"/>
              </a:rPr>
              <a:t>Thermal emission from Saturn (Keck)</a:t>
            </a:r>
            <a:endParaRPr lang="en-US">
              <a:latin typeface="+mj-lt"/>
            </a:endParaRPr>
          </a:p>
        </p:txBody>
      </p:sp>
      <p:pic>
        <p:nvPicPr>
          <p:cNvPr id="120841" name="Picture 9" descr="File:Saturn hexagonal north pole fea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3911629" cy="340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76200" y="614045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i="1" smtClean="0">
                <a:latin typeface="+mj-lt"/>
              </a:rPr>
              <a:t>Thermal emission from Saturn N. pole </a:t>
            </a:r>
            <a:r>
              <a:rPr lang="en-US" smtClean="0">
                <a:latin typeface="+mj-lt"/>
              </a:rPr>
              <a:t>(Cassini)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229600" cy="1143000"/>
          </a:xfrm>
        </p:spPr>
        <p:txBody>
          <a:bodyPr/>
          <a:lstStyle/>
          <a:p>
            <a:r>
              <a:rPr lang="en-US" dirty="0"/>
              <a:t>Saturn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3200400" cy="4800600"/>
          </a:xfrm>
        </p:spPr>
        <p:txBody>
          <a:bodyPr/>
          <a:lstStyle/>
          <a:p>
            <a:r>
              <a:rPr lang="en-US" dirty="0" err="1" smtClean="0"/>
              <a:t>Auroræ</a:t>
            </a:r>
            <a:endParaRPr lang="en-US" dirty="0"/>
          </a:p>
        </p:txBody>
      </p:sp>
      <p:pic>
        <p:nvPicPr>
          <p:cNvPr id="144389" name="Picture 5" descr="File:Saturn's double aurorae (captured by the Hubble Space Telescop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143000"/>
            <a:ext cx="51435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4572000" y="6338887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 err="1">
                <a:latin typeface="+mj-lt"/>
              </a:rPr>
              <a:t>Saturn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observed</a:t>
            </a:r>
            <a:r>
              <a:rPr lang="fr-FR" i="1" dirty="0">
                <a:latin typeface="+mj-lt"/>
              </a:rPr>
              <a:t> by HST in the UV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r>
              <a:rPr lang="en-US" dirty="0"/>
              <a:t>Uranus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752600"/>
            <a:ext cx="41148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Very strong axial tilt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Polar regions most illuminated places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Yet equator region appears </a:t>
            </a:r>
            <a:r>
              <a:rPr lang="en-US" dirty="0" smtClean="0"/>
              <a:t>warmer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due to strong </a:t>
            </a:r>
            <a:r>
              <a:rPr lang="en-US" dirty="0"/>
              <a:t>thermal </a:t>
            </a:r>
            <a:r>
              <a:rPr lang="en-US" dirty="0" smtClean="0"/>
              <a:t>inertia (seasonal lag)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Calm atmosphere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Weak solar illumination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Weak </a:t>
            </a:r>
            <a:r>
              <a:rPr lang="en-US" dirty="0"/>
              <a:t>internal heat source</a:t>
            </a:r>
          </a:p>
        </p:txBody>
      </p:sp>
      <p:pic>
        <p:nvPicPr>
          <p:cNvPr id="122890" name="Picture 10" descr="Uranus as seen by Voyager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46482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4572000" y="64008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>
                <a:latin typeface="+mj-lt"/>
              </a:rPr>
              <a:t>Uranus in 1986 </a:t>
            </a:r>
            <a:r>
              <a:rPr lang="fr-FR" i="1" dirty="0" err="1">
                <a:latin typeface="+mj-lt"/>
              </a:rPr>
              <a:t>observed</a:t>
            </a:r>
            <a:r>
              <a:rPr lang="fr-FR" i="1" dirty="0">
                <a:latin typeface="+mj-lt"/>
              </a:rPr>
              <a:t> by </a:t>
            </a:r>
            <a:r>
              <a:rPr lang="fr-FR" dirty="0">
                <a:latin typeface="+mj-lt"/>
              </a:rPr>
              <a:t>Voyager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8229600" cy="1143000"/>
          </a:xfrm>
        </p:spPr>
        <p:txBody>
          <a:bodyPr/>
          <a:lstStyle/>
          <a:p>
            <a:r>
              <a:rPr lang="en-US" dirty="0"/>
              <a:t>Uranus</a:t>
            </a:r>
          </a:p>
        </p:txBody>
      </p:sp>
      <p:sp>
        <p:nvSpPr>
          <p:cNvPr id="145417" name="Rectangle 9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3429000" cy="4953000"/>
          </a:xfrm>
          <a:noFill/>
          <a:ln/>
        </p:spPr>
        <p:txBody>
          <a:bodyPr/>
          <a:lstStyle/>
          <a:p>
            <a:r>
              <a:rPr lang="en-US" dirty="0"/>
              <a:t>Seasonal variability</a:t>
            </a:r>
          </a:p>
          <a:p>
            <a:pPr lvl="1"/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smtClean="0"/>
              <a:t>ice cloud </a:t>
            </a:r>
            <a:r>
              <a:rPr lang="en-US" dirty="0"/>
              <a:t>formation near summer </a:t>
            </a:r>
            <a:r>
              <a:rPr lang="en-US" dirty="0" smtClean="0"/>
              <a:t>pole?</a:t>
            </a:r>
            <a:endParaRPr lang="en-US" dirty="0"/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3886200" y="64008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>
                <a:latin typeface="+mj-lt"/>
              </a:rPr>
              <a:t>Uranus </a:t>
            </a:r>
            <a:r>
              <a:rPr lang="fr-FR" i="1" dirty="0" err="1">
                <a:latin typeface="+mj-lt"/>
              </a:rPr>
              <a:t>observed</a:t>
            </a:r>
            <a:r>
              <a:rPr lang="fr-FR" i="1" dirty="0">
                <a:latin typeface="+mj-lt"/>
              </a:rPr>
              <a:t> by HST</a:t>
            </a:r>
          </a:p>
        </p:txBody>
      </p:sp>
      <p:pic>
        <p:nvPicPr>
          <p:cNvPr id="145416" name="Picture 8" descr="File:Seasonal change on Ura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4901" y="1905000"/>
            <a:ext cx="5553375" cy="444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r>
              <a:rPr lang="en-US" dirty="0"/>
              <a:t>Neptune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76400"/>
            <a:ext cx="5029200" cy="5105400"/>
          </a:xfrm>
        </p:spPr>
        <p:txBody>
          <a:bodyPr/>
          <a:lstStyle/>
          <a:p>
            <a:r>
              <a:rPr lang="en-US" dirty="0"/>
              <a:t>Similar yet more active atmosphere than Uranus</a:t>
            </a:r>
          </a:p>
          <a:p>
            <a:pPr lvl="2"/>
            <a:r>
              <a:rPr lang="en-US" dirty="0"/>
              <a:t>More powerful internal heat drive</a:t>
            </a:r>
          </a:p>
          <a:p>
            <a:r>
              <a:rPr lang="en-US" dirty="0"/>
              <a:t>Magnetic field </a:t>
            </a:r>
          </a:p>
          <a:p>
            <a:pPr lvl="1"/>
            <a:r>
              <a:rPr lang="en-US" dirty="0"/>
              <a:t>Tilted to the rotational axis at 47°</a:t>
            </a:r>
          </a:p>
          <a:p>
            <a:pPr lvl="1"/>
            <a:r>
              <a:rPr lang="en-US" dirty="0"/>
              <a:t>Offset at least 0.55 radius</a:t>
            </a:r>
          </a:p>
        </p:txBody>
      </p:sp>
      <p:pic>
        <p:nvPicPr>
          <p:cNvPr id="123909" name="Picture 5" descr="File:Neptune-vis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7102"/>
            <a:ext cx="3590925" cy="4593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943600" y="6324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>
                <a:latin typeface="+mj-lt"/>
              </a:rPr>
              <a:t>Neptune </a:t>
            </a:r>
            <a:r>
              <a:rPr lang="fr-FR" i="1" dirty="0" err="1">
                <a:latin typeface="+mj-lt"/>
              </a:rPr>
              <a:t>seen</a:t>
            </a:r>
            <a:r>
              <a:rPr lang="fr-FR" i="1" dirty="0">
                <a:latin typeface="+mj-lt"/>
              </a:rPr>
              <a:t> by HST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229600" cy="1143000"/>
          </a:xfrm>
        </p:spPr>
        <p:txBody>
          <a:bodyPr/>
          <a:lstStyle/>
          <a:p>
            <a:r>
              <a:rPr lang="en-US" dirty="0"/>
              <a:t>Neptune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441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Seasonal effects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Currently southern summer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~</a:t>
            </a:r>
            <a:r>
              <a:rPr lang="en-US" dirty="0"/>
              <a:t>40 </a:t>
            </a:r>
            <a:r>
              <a:rPr lang="en-US" dirty="0" smtClean="0"/>
              <a:t>Earth yr long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10°C increase in </a:t>
            </a:r>
            <a:r>
              <a:rPr lang="en-US" dirty="0"/>
              <a:t>temperature </a:t>
            </a:r>
            <a:r>
              <a:rPr lang="en-US" dirty="0" smtClean="0"/>
              <a:t>over Southern </a:t>
            </a:r>
            <a:r>
              <a:rPr lang="en-US" dirty="0"/>
              <a:t>Pole near the </a:t>
            </a:r>
            <a:r>
              <a:rPr lang="en-US" dirty="0" err="1" smtClean="0"/>
              <a:t>tropopause</a:t>
            </a:r>
            <a:r>
              <a:rPr lang="en-US" dirty="0" smtClean="0"/>
              <a:t> </a:t>
            </a:r>
            <a:r>
              <a:rPr lang="en-US" dirty="0"/>
              <a:t>measured in 2007.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Sublimation of CH</a:t>
            </a:r>
            <a:r>
              <a:rPr lang="en-US" baseline="-25000" dirty="0"/>
              <a:t>4</a:t>
            </a:r>
            <a:r>
              <a:rPr lang="en-US" dirty="0"/>
              <a:t> possible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Associated changes in cloud extent and </a:t>
            </a:r>
            <a:r>
              <a:rPr lang="en-US" dirty="0" err="1"/>
              <a:t>albedo</a:t>
            </a:r>
            <a:endParaRPr lang="en-US" dirty="0"/>
          </a:p>
        </p:txBody>
      </p:sp>
      <p:pic>
        <p:nvPicPr>
          <p:cNvPr id="146437" name="Picture 5" descr="File:Neptune st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6284" y="1752600"/>
            <a:ext cx="4541516" cy="417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4572000" y="60960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>
                <a:latin typeface="+mj-lt"/>
              </a:rPr>
              <a:t>Neptune </a:t>
            </a:r>
            <a:r>
              <a:rPr lang="fr-FR" i="1" dirty="0" err="1">
                <a:latin typeface="+mj-lt"/>
              </a:rPr>
              <a:t>seen</a:t>
            </a:r>
            <a:r>
              <a:rPr lang="fr-FR" i="1" dirty="0">
                <a:latin typeface="+mj-lt"/>
              </a:rPr>
              <a:t> by </a:t>
            </a:r>
            <a:r>
              <a:rPr lang="fr-FR" dirty="0">
                <a:latin typeface="+mj-lt"/>
              </a:rPr>
              <a:t>Voyager 2 in 1989 </a:t>
            </a:r>
            <a:r>
              <a:rPr lang="fr-FR" i="1" dirty="0">
                <a:latin typeface="+mj-lt"/>
              </a:rPr>
              <a:t>(</a:t>
            </a:r>
            <a:r>
              <a:rPr lang="fr-FR" i="1" dirty="0" err="1">
                <a:latin typeface="+mj-lt"/>
              </a:rPr>
              <a:t>contrast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enhanced</a:t>
            </a:r>
            <a:r>
              <a:rPr lang="fr-FR" i="1" dirty="0"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Mercury polar regions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4038600" cy="4419600"/>
          </a:xfrm>
        </p:spPr>
        <p:txBody>
          <a:bodyPr/>
          <a:lstStyle/>
          <a:p>
            <a:r>
              <a:rPr lang="en-US" dirty="0"/>
              <a:t>Almost no axial tilt</a:t>
            </a:r>
          </a:p>
          <a:p>
            <a:r>
              <a:rPr lang="en-US" dirty="0"/>
              <a:t>Magnetic poles close to geographical poles</a:t>
            </a:r>
          </a:p>
          <a:p>
            <a:r>
              <a:rPr lang="en-US" dirty="0"/>
              <a:t>Polar regions : </a:t>
            </a:r>
          </a:p>
          <a:p>
            <a:pPr lvl="1"/>
            <a:r>
              <a:rPr lang="en-US" dirty="0"/>
              <a:t>Peaks of Eternal </a:t>
            </a:r>
            <a:r>
              <a:rPr lang="en-US" dirty="0" smtClean="0"/>
              <a:t>Light</a:t>
            </a:r>
            <a:endParaRPr lang="en-US" dirty="0"/>
          </a:p>
          <a:p>
            <a:pPr lvl="1"/>
            <a:r>
              <a:rPr lang="en-US" dirty="0"/>
              <a:t>Craters floors perpetually </a:t>
            </a:r>
            <a:r>
              <a:rPr lang="en-US" dirty="0" smtClean="0"/>
              <a:t>dark: </a:t>
            </a:r>
            <a:r>
              <a:rPr lang="en-US" dirty="0"/>
              <a:t>primordial and/or </a:t>
            </a:r>
            <a:r>
              <a:rPr lang="en-US" dirty="0" err="1"/>
              <a:t>cometary</a:t>
            </a:r>
            <a:r>
              <a:rPr lang="en-US" dirty="0"/>
              <a:t> ice present ?</a:t>
            </a:r>
          </a:p>
          <a:p>
            <a:endParaRPr lang="en-US" dirty="0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5943600" y="60198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 err="1">
                <a:latin typeface="+mj-lt"/>
              </a:rPr>
              <a:t>Mercury’s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North</a:t>
            </a:r>
            <a:r>
              <a:rPr lang="fr-FR" i="1" dirty="0">
                <a:latin typeface="+mj-lt"/>
              </a:rPr>
              <a:t> Pole</a:t>
            </a:r>
            <a:endParaRPr lang="fr-FR" dirty="0">
              <a:latin typeface="+mj-lt"/>
            </a:endParaRPr>
          </a:p>
        </p:txBody>
      </p:sp>
      <p:pic>
        <p:nvPicPr>
          <p:cNvPr id="37890" name="Picture 2" descr="Lighting Up Mercury's Shadowy North Pole - Universe To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9852" y="1905000"/>
            <a:ext cx="4677158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Extrasolar</a:t>
            </a:r>
            <a:r>
              <a:rPr lang="en-US" dirty="0"/>
              <a:t> planets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35480"/>
            <a:ext cx="4800600" cy="4770120"/>
          </a:xfrm>
        </p:spPr>
        <p:txBody>
          <a:bodyPr>
            <a:normAutofit/>
          </a:bodyPr>
          <a:lstStyle/>
          <a:p>
            <a:r>
              <a:rPr lang="en-US" dirty="0" smtClean="0"/>
              <a:t>Several thousands are known</a:t>
            </a:r>
            <a:endParaRPr lang="en-US" dirty="0"/>
          </a:p>
          <a:p>
            <a:pPr lvl="1"/>
            <a:r>
              <a:rPr lang="en-US" dirty="0"/>
              <a:t>Most similar to Jupiter or Neptune, yet (much) hotter</a:t>
            </a:r>
          </a:p>
          <a:p>
            <a:pPr lvl="1"/>
            <a:r>
              <a:rPr lang="en-US" dirty="0"/>
              <a:t>Some exhibit very eccentric orbits : </a:t>
            </a:r>
            <a:r>
              <a:rPr lang="en-US" dirty="0" smtClean="0"/>
              <a:t>strong eccentricity </a:t>
            </a:r>
            <a:r>
              <a:rPr lang="en-US" dirty="0"/>
              <a:t>seasonal effects expected</a:t>
            </a:r>
          </a:p>
          <a:p>
            <a:pPr lvl="1"/>
            <a:r>
              <a:rPr lang="en-US" dirty="0"/>
              <a:t>Axial tilts and rotation periods yet </a:t>
            </a:r>
            <a:r>
              <a:rPr lang="en-US" dirty="0" smtClean="0"/>
              <a:t>unknown</a:t>
            </a:r>
          </a:p>
          <a:p>
            <a:pPr lvl="2"/>
            <a:r>
              <a:rPr lang="en-US" dirty="0" smtClean="0"/>
              <a:t>Except for tidally locked planets</a:t>
            </a:r>
          </a:p>
          <a:p>
            <a:pPr lvl="3"/>
            <a:r>
              <a:rPr lang="en-US" dirty="0" smtClean="0"/>
              <a:t>Synchronous rotation</a:t>
            </a:r>
          </a:p>
          <a:p>
            <a:pPr lvl="3"/>
            <a:r>
              <a:rPr lang="en-US" dirty="0" smtClean="0"/>
              <a:t>No axial tilt</a:t>
            </a:r>
            <a:endParaRPr lang="en-US" dirty="0"/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57400"/>
            <a:ext cx="3867150" cy="3093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015287" cy="914400"/>
          </a:xfrm>
        </p:spPr>
        <p:txBody>
          <a:bodyPr/>
          <a:lstStyle/>
          <a:p>
            <a:r>
              <a:rPr lang="en-US" smtClean="0"/>
              <a:t>Venus</a:t>
            </a: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4648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Rocky planet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Size and mass similar to Earth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Dense atmosphere</a:t>
            </a:r>
          </a:p>
          <a:p>
            <a:pPr lvl="2">
              <a:lnSpc>
                <a:spcPct val="90000"/>
              </a:lnSpc>
            </a:pPr>
            <a:r>
              <a:rPr lang="en-US" sz="2200" smtClean="0"/>
              <a:t>CO</a:t>
            </a:r>
            <a:r>
              <a:rPr lang="en-US" sz="2200" baseline="-25000" smtClean="0"/>
              <a:t>2</a:t>
            </a:r>
            <a:r>
              <a:rPr lang="en-US" sz="2200" smtClean="0"/>
              <a:t> (96,5 %), N</a:t>
            </a:r>
            <a:r>
              <a:rPr lang="en-US" sz="2200" baseline="-25000" smtClean="0"/>
              <a:t>2</a:t>
            </a:r>
            <a:r>
              <a:rPr lang="en-US" sz="2200" smtClean="0"/>
              <a:t> (3,5%)</a:t>
            </a:r>
          </a:p>
          <a:p>
            <a:pPr lvl="2">
              <a:lnSpc>
                <a:spcPct val="90000"/>
              </a:lnSpc>
            </a:pPr>
            <a:r>
              <a:rPr lang="en-US" sz="2200" smtClean="0"/>
              <a:t>Surface pressure = 91 atm</a:t>
            </a:r>
          </a:p>
          <a:p>
            <a:pPr lvl="2">
              <a:lnSpc>
                <a:spcPct val="90000"/>
              </a:lnSpc>
            </a:pPr>
            <a:r>
              <a:rPr lang="en-US" sz="2200" smtClean="0"/>
              <a:t>Sulfuric acid clouds (covering 100 %)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Huge greenhouse effect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Surface temperature close to + 470°C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2200" smtClean="0"/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13668" name="Picture 4" descr="Venus-real_color"/>
          <p:cNvPicPr>
            <a:picLocks noChangeAspect="1" noChangeArrowheads="1"/>
          </p:cNvPicPr>
          <p:nvPr/>
        </p:nvPicPr>
        <p:blipFill>
          <a:blip r:embed="rId2" cstate="print"/>
          <a:srcRect r="10204"/>
          <a:stretch>
            <a:fillRect/>
          </a:stretch>
        </p:blipFill>
        <p:spPr bwMode="auto">
          <a:xfrm>
            <a:off x="5029200" y="1722783"/>
            <a:ext cx="3962400" cy="422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5562600" y="60198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i="1" smtClean="0">
                <a:latin typeface="+mj-lt"/>
              </a:rPr>
              <a:t>Venus seen by </a:t>
            </a:r>
            <a:r>
              <a:rPr lang="en-US" smtClean="0">
                <a:latin typeface="+mj-lt"/>
              </a:rPr>
              <a:t>Mariner 10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smtClean="0"/>
              <a:t>Venus surface</a:t>
            </a:r>
            <a:endParaRPr lang="en-US"/>
          </a:p>
        </p:txBody>
      </p:sp>
      <p:pic>
        <p:nvPicPr>
          <p:cNvPr id="114691" name="Picture 3" descr="c_venera_perspective_colorbthumbnail"/>
          <p:cNvPicPr>
            <a:picLocks noChangeAspect="1" noChangeArrowheads="1"/>
          </p:cNvPicPr>
          <p:nvPr/>
        </p:nvPicPr>
        <p:blipFill>
          <a:blip r:embed="rId2" cstate="print"/>
          <a:srcRect l="5173" t="5173" r="5173" b="5173"/>
          <a:stretch>
            <a:fillRect/>
          </a:stretch>
        </p:blipFill>
        <p:spPr bwMode="auto">
          <a:xfrm>
            <a:off x="152400" y="1524000"/>
            <a:ext cx="51816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5410200" y="60198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i="1" smtClean="0">
                <a:latin typeface="+mj-lt"/>
              </a:rPr>
              <a:t>Venus panorama computed from </a:t>
            </a:r>
            <a:r>
              <a:rPr lang="en-US" smtClean="0">
                <a:latin typeface="+mj-lt"/>
              </a:rPr>
              <a:t>Venera 15 </a:t>
            </a:r>
            <a:r>
              <a:rPr lang="en-US" i="1" smtClean="0">
                <a:latin typeface="+mj-lt"/>
              </a:rPr>
              <a:t>pictures</a:t>
            </a:r>
            <a:endParaRPr lang="en-US" i="1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Venus’ atmospheric circulation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3733800" cy="4114800"/>
          </a:xfrm>
        </p:spPr>
        <p:txBody>
          <a:bodyPr/>
          <a:lstStyle/>
          <a:p>
            <a:r>
              <a:rPr lang="en-US" dirty="0"/>
              <a:t>Super-rotation</a:t>
            </a:r>
          </a:p>
          <a:p>
            <a:pPr lvl="1"/>
            <a:r>
              <a:rPr lang="en-US" dirty="0"/>
              <a:t>Atmosphere rotating faster than solid surface</a:t>
            </a:r>
          </a:p>
        </p:txBody>
      </p:sp>
      <p:pic>
        <p:nvPicPr>
          <p:cNvPr id="34818" name="Picture 2" descr="Hadley cells in the atmosphere of Venus"/>
          <p:cNvPicPr>
            <a:picLocks noChangeAspect="1" noChangeArrowheads="1"/>
          </p:cNvPicPr>
          <p:nvPr/>
        </p:nvPicPr>
        <p:blipFill>
          <a:blip r:embed="rId2" cstate="print"/>
          <a:srcRect l="23676" t="19017"/>
          <a:stretch>
            <a:fillRect/>
          </a:stretch>
        </p:blipFill>
        <p:spPr bwMode="auto">
          <a:xfrm>
            <a:off x="4191000" y="1695995"/>
            <a:ext cx="4876800" cy="5085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en-US" dirty="0"/>
              <a:t>Venus’ polar regions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154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Hadley-cell circulation breaks down past 80°N/S</a:t>
            </a:r>
          </a:p>
          <a:p>
            <a:pPr>
              <a:lnSpc>
                <a:spcPct val="90000"/>
              </a:lnSpc>
            </a:pPr>
            <a:r>
              <a:rPr lang="en-US" dirty="0"/>
              <a:t>Polar vortices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North : discovered by </a:t>
            </a:r>
            <a:r>
              <a:rPr lang="en-US" i="1" dirty="0"/>
              <a:t>Pioneer Venus </a:t>
            </a:r>
            <a:r>
              <a:rPr lang="en-US" dirty="0"/>
              <a:t>(1978)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South : discovered by </a:t>
            </a:r>
            <a:r>
              <a:rPr lang="en-US" i="1" dirty="0"/>
              <a:t>Venus Express </a:t>
            </a:r>
            <a:r>
              <a:rPr lang="en-US" dirty="0"/>
              <a:t>(2006)</a:t>
            </a:r>
          </a:p>
        </p:txBody>
      </p:sp>
      <p:pic>
        <p:nvPicPr>
          <p:cNvPr id="116740" name="Picture 4" descr="7_VIRTIS_polar_vortex_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81400"/>
            <a:ext cx="3733800" cy="3113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6741" name="Picture 5" descr="vexpl_9"/>
          <p:cNvPicPr>
            <a:picLocks noChangeAspect="1" noChangeArrowheads="1"/>
          </p:cNvPicPr>
          <p:nvPr/>
        </p:nvPicPr>
        <p:blipFill>
          <a:blip r:embed="rId3" cstate="print"/>
          <a:srcRect l="52554" t="23909" r="8797" b="39821"/>
          <a:stretch>
            <a:fillRect/>
          </a:stretch>
        </p:blipFill>
        <p:spPr bwMode="auto">
          <a:xfrm>
            <a:off x="228600" y="3581400"/>
            <a:ext cx="2971800" cy="31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229600" cy="1143000"/>
          </a:xfrm>
        </p:spPr>
        <p:txBody>
          <a:bodyPr/>
          <a:lstStyle/>
          <a:p>
            <a:r>
              <a:rPr lang="en-US" dirty="0"/>
              <a:t>The Moon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763000" cy="1447800"/>
          </a:xfrm>
        </p:spPr>
        <p:txBody>
          <a:bodyPr/>
          <a:lstStyle/>
          <a:p>
            <a:r>
              <a:rPr lang="en-US" dirty="0"/>
              <a:t>Rocky body</a:t>
            </a:r>
          </a:p>
          <a:p>
            <a:pPr lvl="1"/>
            <a:r>
              <a:rPr lang="en-US" dirty="0"/>
              <a:t>Thought to originate from a giant impact on primitive Earth</a:t>
            </a:r>
          </a:p>
          <a:p>
            <a:r>
              <a:rPr lang="en-US" dirty="0"/>
              <a:t>Almost no atmosphere</a:t>
            </a:r>
          </a:p>
          <a:p>
            <a:pPr lvl="1"/>
            <a:endParaRPr lang="en-US" dirty="0"/>
          </a:p>
        </p:txBody>
      </p:sp>
      <p:pic>
        <p:nvPicPr>
          <p:cNvPr id="117765" name="Picture 5" descr="The Earth has a pronounced axial tilt; the Moon's orbit is not perpendicular to Earth's axis, but lies close to the Earth's orbital plan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56283"/>
            <a:ext cx="5010150" cy="3177867"/>
          </a:xfrm>
          <a:prstGeom prst="rect">
            <a:avLst/>
          </a:prstGeom>
          <a:noFill/>
        </p:spPr>
      </p:pic>
      <p:pic>
        <p:nvPicPr>
          <p:cNvPr id="117767" name="Picture 7" descr="File:Lunar libration with phase Oct 2007 450px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3222334" cy="322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1201</TotalTime>
  <Words>980</Words>
  <Application>Microsoft Office PowerPoint</Application>
  <PresentationFormat>Affichage à l'écran (4:3)</PresentationFormat>
  <Paragraphs>215</Paragraphs>
  <Slides>40</Slides>
  <Notes>0</Notes>
  <HiddenSlides>3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Débit</vt:lpstr>
      <vt:lpstr>Polar regions in the Solar System</vt:lpstr>
      <vt:lpstr>Outline</vt:lpstr>
      <vt:lpstr>Mercury</vt:lpstr>
      <vt:lpstr>Mercury polar regions</vt:lpstr>
      <vt:lpstr>Venus</vt:lpstr>
      <vt:lpstr>Venus surface</vt:lpstr>
      <vt:lpstr>Venus’ atmospheric circulation</vt:lpstr>
      <vt:lpstr>Venus’ polar regions</vt:lpstr>
      <vt:lpstr>The Moon</vt:lpstr>
      <vt:lpstr>The Moon’s polar regions</vt:lpstr>
      <vt:lpstr>Mars</vt:lpstr>
      <vt:lpstr>Martian atmosphere</vt:lpstr>
      <vt:lpstr>Mars seasonal cycle</vt:lpstr>
      <vt:lpstr>Mars’ atmospheric circulation</vt:lpstr>
      <vt:lpstr>Mars’ polar caps</vt:lpstr>
      <vt:lpstr>Mars’ polar caps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Titan</vt:lpstr>
      <vt:lpstr>Titan’s atmospheric circulation</vt:lpstr>
      <vt:lpstr>Titan’s methane cycle</vt:lpstr>
      <vt:lpstr>Titan’s lakes</vt:lpstr>
      <vt:lpstr>Triton</vt:lpstr>
      <vt:lpstr>Pluto</vt:lpstr>
      <vt:lpstr>Jupiter</vt:lpstr>
      <vt:lpstr>Jupiter</vt:lpstr>
      <vt:lpstr>Jupiter</vt:lpstr>
      <vt:lpstr>Saturn</vt:lpstr>
      <vt:lpstr>Saturn</vt:lpstr>
      <vt:lpstr>Uranus</vt:lpstr>
      <vt:lpstr>Uranus</vt:lpstr>
      <vt:lpstr>Neptune</vt:lpstr>
      <vt:lpstr>Neptune</vt:lpstr>
      <vt:lpstr>Extrasolar planets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Marcq</dc:creator>
  <cp:lastModifiedBy>Emmanuel Marcq</cp:lastModifiedBy>
  <cp:revision>300</cp:revision>
  <cp:lastPrinted>1601-01-01T00:00:00Z</cp:lastPrinted>
  <dcterms:created xsi:type="dcterms:W3CDTF">1601-01-01T00:00:00Z</dcterms:created>
  <dcterms:modified xsi:type="dcterms:W3CDTF">2022-01-14T09:57:54Z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